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27.xml" ContentType="application/vnd.openxmlformats-officedocument.presentationml.tags+xml"/>
  <Override PartName="/ppt/notesSlides/notesSlide1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2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3.xml" ContentType="application/vnd.openxmlformats-officedocument.presentationml.notesSlide+xml"/>
  <Override PartName="/ppt/tags/tag133.xml" ContentType="application/vnd.openxmlformats-officedocument.presentationml.tags+xml"/>
  <Override PartName="/ppt/notesSlides/notesSlide4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5.xml" ContentType="application/vnd.openxmlformats-officedocument.presentationml.notesSlide+xml"/>
  <Override PartName="/ppt/tags/tag137.xml" ContentType="application/vnd.openxmlformats-officedocument.presentationml.tags+xml"/>
  <Override PartName="/ppt/notesSlides/notesSlide6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7.xml" ContentType="application/vnd.openxmlformats-officedocument.presentationml.notesSlide+xml"/>
  <Override PartName="/ppt/tags/tag141.xml" ContentType="application/vnd.openxmlformats-officedocument.presentationml.tags+xml"/>
  <Override PartName="/ppt/notesSlides/notesSlide8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9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0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2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13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14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notesSlides/notesSlide15.xml" ContentType="application/vnd.openxmlformats-officedocument.presentationml.notesSl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16.xml" ContentType="application/vnd.openxmlformats-officedocument.presentationml.notesSlide+xml"/>
  <Override PartName="/ppt/tags/tag161.xml" ContentType="application/vnd.openxmlformats-officedocument.presentationml.tags+xml"/>
  <Override PartName="/ppt/notesSlides/notesSlide17.xml" ContentType="application/vnd.openxmlformats-officedocument.presentationml.notesSlide+xml"/>
  <Override PartName="/ppt/tags/tag162.xml" ContentType="application/vnd.openxmlformats-officedocument.presentationml.tags+xml"/>
  <Override PartName="/ppt/notesSlides/notesSlide18.xml" ContentType="application/vnd.openxmlformats-officedocument.presentationml.notesSlide+xml"/>
  <Override PartName="/ppt/tags/tag163.xml" ContentType="application/vnd.openxmlformats-officedocument.presentationml.tags+xml"/>
  <Override PartName="/ppt/notesSlides/notesSlide19.xml" ContentType="application/vnd.openxmlformats-officedocument.presentationml.notesSlide+xml"/>
  <Override PartName="/ppt/tags/tag164.xml" ContentType="application/vnd.openxmlformats-officedocument.presentationml.tags+xml"/>
  <Override PartName="/ppt/notesSlides/notesSlide20.xml" ContentType="application/vnd.openxmlformats-officedocument.presentationml.notesSlide+xml"/>
  <Override PartName="/ppt/tags/tag165.xml" ContentType="application/vnd.openxmlformats-officedocument.presentationml.tags+xml"/>
  <Override PartName="/ppt/notesSlides/notesSlide21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22.xml" ContentType="application/vnd.openxmlformats-officedocument.presentationml.notesSlide+xml"/>
  <Override PartName="/ppt/tags/tag168.xml" ContentType="application/vnd.openxmlformats-officedocument.presentationml.tags+xml"/>
  <Override PartName="/ppt/notesSlides/notesSlide2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8" r:id="rId5"/>
  </p:sldMasterIdLst>
  <p:notesMasterIdLst>
    <p:notesMasterId r:id="rId29"/>
  </p:notesMasterIdLst>
  <p:handoutMasterIdLst>
    <p:handoutMasterId r:id="rId30"/>
  </p:handoutMasterIdLst>
  <p:sldIdLst>
    <p:sldId id="317" r:id="rId6"/>
    <p:sldId id="698" r:id="rId7"/>
    <p:sldId id="321" r:id="rId8"/>
    <p:sldId id="322" r:id="rId9"/>
    <p:sldId id="697" r:id="rId10"/>
    <p:sldId id="318" r:id="rId11"/>
    <p:sldId id="319" r:id="rId12"/>
    <p:sldId id="320" r:id="rId13"/>
    <p:sldId id="316" r:id="rId14"/>
    <p:sldId id="323" r:id="rId15"/>
    <p:sldId id="700" r:id="rId16"/>
    <p:sldId id="701" r:id="rId17"/>
    <p:sldId id="702" r:id="rId18"/>
    <p:sldId id="703" r:id="rId19"/>
    <p:sldId id="704" r:id="rId20"/>
    <p:sldId id="705" r:id="rId21"/>
    <p:sldId id="706" r:id="rId22"/>
    <p:sldId id="707" r:id="rId23"/>
    <p:sldId id="708" r:id="rId24"/>
    <p:sldId id="709" r:id="rId25"/>
    <p:sldId id="710" r:id="rId26"/>
    <p:sldId id="330" r:id="rId27"/>
    <p:sldId id="644" r:id="rId28"/>
  </p:sldIdLst>
  <p:sldSz cx="12192000" cy="6858000"/>
  <p:notesSz cx="6735763" cy="9866313"/>
  <p:custDataLst>
    <p:tags r:id="rId31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BF4F328A-E358-4832-816B-40F147C4F045}">
          <p14:sldIdLst>
            <p14:sldId id="317"/>
            <p14:sldId id="698"/>
            <p14:sldId id="321"/>
            <p14:sldId id="322"/>
            <p14:sldId id="697"/>
            <p14:sldId id="318"/>
            <p14:sldId id="319"/>
            <p14:sldId id="320"/>
            <p14:sldId id="316"/>
            <p14:sldId id="323"/>
            <p14:sldId id="700"/>
            <p14:sldId id="701"/>
            <p14:sldId id="702"/>
            <p14:sldId id="703"/>
            <p14:sldId id="704"/>
            <p14:sldId id="705"/>
            <p14:sldId id="706"/>
            <p14:sldId id="707"/>
            <p14:sldId id="708"/>
            <p14:sldId id="709"/>
            <p14:sldId id="710"/>
            <p14:sldId id="330"/>
            <p14:sldId id="6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orient="horz" pos="442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orient="horz" pos="197" userDrawn="1">
          <p15:clr>
            <a:srgbClr val="A4A3A4"/>
          </p15:clr>
        </p15:guide>
        <p15:guide id="6" orient="horz" pos="3786" userDrawn="1">
          <p15:clr>
            <a:srgbClr val="A4A3A4"/>
          </p15:clr>
        </p15:guide>
        <p15:guide id="7" pos="7319" userDrawn="1">
          <p15:clr>
            <a:srgbClr val="A4A3A4"/>
          </p15:clr>
        </p15:guide>
        <p15:guide id="8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FB8B3E-F828-2790-BCB0-304F418FB41E}" name="Graden Lise-Marie" initials="GLM" userId="S::lise-marie.graden@fr.ch::c675759b-8fd5-4a38-a8f7-528d909ba17d" providerId="AD"/>
  <p188:author id="{7A40D7C1-0D36-D396-F0C7-91E89288703D}" name="Loup Matthieu" initials="LM" userId="S::Matthieu.Loup@fr.ch::7990dc89-4e6d-4241-893e-ef4de284dd0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7"/>
    <a:srgbClr val="333333"/>
    <a:srgbClr val="00A0DB"/>
    <a:srgbClr val="BFDBFD"/>
    <a:srgbClr val="AED1FC"/>
    <a:srgbClr val="A3CBFB"/>
    <a:srgbClr val="0A74F4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88954" autoAdjust="0"/>
  </p:normalViewPr>
  <p:slideViewPr>
    <p:cSldViewPr snapToObjects="1" showGuides="1">
      <p:cViewPr varScale="1">
        <p:scale>
          <a:sx n="98" d="100"/>
          <a:sy n="98" d="100"/>
        </p:scale>
        <p:origin x="192" y="72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7319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68388"/>
    </p:cViewPr>
  </p:sorterViewPr>
  <p:notesViewPr>
    <p:cSldViewPr snapToObjects="1">
      <p:cViewPr varScale="1">
        <p:scale>
          <a:sx n="80" d="100"/>
          <a:sy n="80" d="100"/>
        </p:scale>
        <p:origin x="403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57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10.10.2023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0499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33002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82114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9488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18144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92576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41975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4588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14477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746468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69218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19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9498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242744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023247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854977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67630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23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61661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55339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45552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54913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00067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6134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04567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28664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2" Type="http://schemas.openxmlformats.org/officeDocument/2006/relationships/tags" Target="../tags/tag67.xml"/><Relationship Id="rId16" Type="http://schemas.openxmlformats.org/officeDocument/2006/relationships/oleObject" Target="../embeddings/oleObject13.bin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75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oleObject" Target="../embeddings/oleObject14.bin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12" Type="http://schemas.openxmlformats.org/officeDocument/2006/relationships/oleObject" Target="../embeddings/oleObject15.bin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96.xml"/><Relationship Id="rId10" Type="http://schemas.openxmlformats.org/officeDocument/2006/relationships/tags" Target="../tags/tag101.xml"/><Relationship Id="rId4" Type="http://schemas.openxmlformats.org/officeDocument/2006/relationships/tags" Target="../tags/tag95.xml"/><Relationship Id="rId9" Type="http://schemas.openxmlformats.org/officeDocument/2006/relationships/tags" Target="../tags/tag100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10" Type="http://schemas.openxmlformats.org/officeDocument/2006/relationships/oleObject" Target="../embeddings/oleObject16.bin"/><Relationship Id="rId4" Type="http://schemas.openxmlformats.org/officeDocument/2006/relationships/tags" Target="../tags/tag105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tags" Target="../tags/tag11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oleObject" Target="../embeddings/oleObject18.bin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0" Type="http://schemas.openxmlformats.org/officeDocument/2006/relationships/tags" Target="../tags/tag125.xml"/><Relationship Id="rId4" Type="http://schemas.openxmlformats.org/officeDocument/2006/relationships/tags" Target="../tags/tag119.xml"/><Relationship Id="rId9" Type="http://schemas.openxmlformats.org/officeDocument/2006/relationships/tags" Target="../tags/tag12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3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oleObject" Target="../embeddings/oleObject9.bin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slideMaster" Target="../slideMasters/slideMaster1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oleObject" Target="../embeddings/oleObject10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itle Placeholder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07485" y="1548000"/>
            <a:ext cx="11053233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CH" dirty="0"/>
              <a:t>Cliquer pour insérer un titre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pic>
        <p:nvPicPr>
          <p:cNvPr id="13" name="Picture 12" descr="logo_etat_FR_vers_compacte.jpg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624000" y="417601"/>
            <a:ext cx="1655576" cy="606201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>
            <p:custDataLst>
              <p:tags r:id="rId4"/>
            </p:custDataLst>
          </p:nvPr>
        </p:nvSpPr>
        <p:spPr>
          <a:xfrm>
            <a:off x="3352800" y="363600"/>
            <a:ext cx="6885517" cy="343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Préfecture de la Sarine </a:t>
            </a:r>
            <a:r>
              <a:rPr lang="fr-CH" sz="1000" b="0" dirty="0"/>
              <a:t>PRSA</a:t>
            </a:r>
          </a:p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Oberamt des Saanebezirks </a:t>
            </a:r>
            <a:r>
              <a:rPr lang="fr-CH" sz="1000" b="0" dirty="0"/>
              <a:t>OSA</a:t>
            </a:r>
            <a:r>
              <a:rPr lang="fr-CH" sz="1000" b="1" dirty="0"/>
              <a:t> </a:t>
            </a:r>
          </a:p>
        </p:txBody>
      </p:sp>
      <p:sp>
        <p:nvSpPr>
          <p:cNvPr id="10" name="TextBox 9"/>
          <p:cNvSpPr txBox="1"/>
          <p:nvPr userDrawn="1">
            <p:custDataLst>
              <p:tags r:id="rId5"/>
            </p:custDataLst>
          </p:nvPr>
        </p:nvSpPr>
        <p:spPr>
          <a:xfrm>
            <a:off x="624000" y="6147687"/>
            <a:ext cx="7139517" cy="49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—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de-DE" sz="1000" b="0" i="0" dirty="0"/>
              <a:t>Direction des </a:t>
            </a:r>
            <a:r>
              <a:rPr lang="de-DE" sz="1000" b="0" i="0" dirty="0" err="1"/>
              <a:t>institutions</a:t>
            </a:r>
            <a:r>
              <a:rPr lang="de-DE" sz="1000" b="0" i="0" dirty="0"/>
              <a:t>, de </a:t>
            </a:r>
            <a:r>
              <a:rPr lang="de-DE" sz="1000" b="0" i="0" dirty="0" err="1"/>
              <a:t>l’agriculture</a:t>
            </a:r>
            <a:r>
              <a:rPr lang="de-DE" sz="1000" b="0" i="0" dirty="0"/>
              <a:t> et des </a:t>
            </a:r>
            <a:r>
              <a:rPr lang="de-DE" sz="1000" b="0" i="0" dirty="0" err="1"/>
              <a:t>forêts</a:t>
            </a:r>
            <a:r>
              <a:rPr lang="de-DE" sz="1000" b="0" i="0" dirty="0"/>
              <a:t> </a:t>
            </a:r>
            <a:r>
              <a:rPr lang="de-DE" sz="1000" b="1" i="0" dirty="0"/>
              <a:t>DIAF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de-DE" sz="1000" b="0" i="0" dirty="0"/>
              <a:t>Direktion der Institutionen und der Land- und Forstwirtschaft </a:t>
            </a:r>
            <a:r>
              <a:rPr lang="de-DE" sz="1000" b="1" i="0" dirty="0"/>
              <a:t>ILFD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6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1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6000"/>
            <a:ext cx="10989733" cy="47448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609600" y="1371600"/>
            <a:ext cx="5376000" cy="30777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6223333" y="1371600"/>
            <a:ext cx="5376000" cy="30777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0" imgH="0" progId="">
                  <p:embed/>
                </p:oleObj>
              </mc:Choice>
              <mc:Fallback>
                <p:oleObj name="think-cell Slide" r:id="rId16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7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8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9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0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1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2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3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6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8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0" imgH="0" progId="">
                  <p:embed/>
                </p:oleObj>
              </mc:Choice>
              <mc:Fallback>
                <p:oleObj name="think-cell Slide" r:id="rId12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1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2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3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4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5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8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0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3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5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6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3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4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1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3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5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8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9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7B1A0-119B-D680-06A7-D2C312DD8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FDCE4F-1825-257B-39DD-9A4AE5AFB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D71FE2-1B31-4DF4-693E-EA979059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03680B-0F1B-EA35-1858-4569055D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6A2C45-7859-496F-9DC7-C0FED6E5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595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" imgW="0" imgH="0" progId="">
                  <p:embed/>
                </p:oleObj>
              </mc:Choice>
              <mc:Fallback>
                <p:oleObj name="think-cell Slide" r:id="rId2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84308-F10E-2BD0-00E5-F4D5B4DE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930668-B72F-B578-56F6-7F2CE2E1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9D13FD-70B6-4D57-8D7D-0D13CEF7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608D08-C7D1-4E1B-8F24-5AA1195E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241D71-9F8F-1BDD-1392-7B436EABC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87731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A6D93-74D2-E0CD-59FC-D35C5BD74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6AF6F7-4F74-1E0C-E240-FC188DDD6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596AC6-660C-94DD-8614-F17B188F1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A2F59A-334D-F032-36D2-B2682AD57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14E11C-CE44-F090-BA8B-03F1DBD9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6631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943580-6CF4-788E-5BDE-C745FE5C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5106B7-1A82-4FE9-BD2F-A7B86E455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05C629-DA17-903D-873F-DA3905DBC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E627B7-E3AC-F939-0F9D-9F205980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A2B872-5430-4369-6096-DDE8C19C9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5999E2-1A29-6052-E56F-60EAF71D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86895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4B079A-F516-E560-8DF1-6DD29D335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C1FE24-C700-AF6B-9F50-2BEE5889B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6E5868-4423-4392-C188-43A81F89E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2B36E8-12D7-B772-2FBE-488FE38E2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E2D0013-B039-A051-57BA-C0345362F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CBAC2F-327C-CF10-3E06-278FEC1E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72ED03-E1C4-AACF-2917-2445ED9FB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045EBB-F899-3EA6-AB6B-763889EB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3560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9429C3-AEA0-88A7-A811-511C0006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16DAE6-4796-AF66-C578-096A49FB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398D9D-C1CE-A757-DD03-A7264086B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79E96DE-0636-10E9-4E6A-3FC121B6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71442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4909B9-0D09-5B3B-F82F-164578FE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B7BAB4-2576-92A0-F44E-804E4EA7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D6C2251-79B8-9026-3442-B03D3084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00494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A0E3DA-8A9A-A67C-0048-F92F8EAF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58A498-DAF4-5242-DB3A-CECC7243D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816C53-741C-CDD4-75C9-B653EB5B6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A22011-741A-10C6-A731-BE10090A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500C6B-8C5D-A773-4570-05F744EA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7A3308-7B05-9E45-C259-59675C2C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427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36837E-A7E3-B162-60E6-1C2FF299C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2B6E89B-409F-92BC-5EE8-319DA3595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D751A2-D5F3-8F76-61BD-81E655A6A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FB3FBB-04E9-452D-550A-2BAAE62C4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19E32A-60F1-6593-1822-CB963FB6E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A112A9-7CE3-0B98-A303-2BBD3C65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87234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E7A87-6205-DDD9-1DB2-E431800A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B54B4B-1795-F180-E7EB-F62CE3AD7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4BCF74-97C1-6C81-5F83-860EF90C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536ECD-479B-1EE7-5E7B-E83FFCDA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51F93D-5BED-8D43-7CAB-2C419C00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56850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678730D-892E-0883-3C6B-B1D892DA2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4F3B54-15BB-E995-05D4-7AFDE4E21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6F83AA-5615-2BE1-53A9-AD33D9998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216F7E-05F8-EB47-D068-3F64367A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0A264E-19AC-29C4-A530-0F910C84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070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4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5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6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2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4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4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6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7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8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9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0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1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2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3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4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5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6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7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8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19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0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1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2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1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/>
              <a:t>Cliquez sur l'icône pour ajouter une image</a:t>
            </a:r>
            <a:endParaRPr lang="fr-CH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Relationship Id="rId27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6" imgW="0" imgH="0" progId="">
                  <p:embed/>
                </p:oleObj>
              </mc:Choice>
              <mc:Fallback>
                <p:oleObj name="think-cell Slide" r:id="rId26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495879"/>
            <a:ext cx="53551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7"/>
          <a:stretch>
            <a:fillRect/>
          </a:stretch>
        </p:blipFill>
        <p:spPr>
          <a:xfrm>
            <a:off x="624000" y="6358201"/>
            <a:ext cx="719472" cy="290079"/>
          </a:xfrm>
          <a:prstGeom prst="rect">
            <a:avLst/>
          </a:prstGeom>
        </p:spPr>
      </p:pic>
      <p:sp>
        <p:nvSpPr>
          <p:cNvPr id="11" name="TextBox 10"/>
          <p:cNvSpPr txBox="1"/>
          <p:nvPr>
            <p:custDataLst>
              <p:tags r:id="rId24"/>
            </p:custDataLst>
          </p:nvPr>
        </p:nvSpPr>
        <p:spPr>
          <a:xfrm>
            <a:off x="1703512" y="6276258"/>
            <a:ext cx="6400000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Préfectures du Lac et de la Sarine </a:t>
            </a:r>
            <a:r>
              <a:rPr lang="fr-CH" sz="1000" b="0" dirty="0"/>
              <a:t>/ </a:t>
            </a:r>
            <a:r>
              <a:rPr lang="fr-CH" sz="1000" b="1" dirty="0" err="1"/>
              <a:t>Oberämter</a:t>
            </a:r>
            <a:r>
              <a:rPr lang="fr-CH" sz="1000" b="1" dirty="0"/>
              <a:t> des </a:t>
            </a:r>
            <a:r>
              <a:rPr lang="fr-CH" sz="1000" b="1" dirty="0" err="1"/>
              <a:t>Sees</a:t>
            </a:r>
            <a:r>
              <a:rPr lang="fr-CH" sz="1000" b="1" dirty="0"/>
              <a:t>- </a:t>
            </a:r>
            <a:r>
              <a:rPr lang="fr-CH" sz="1000" b="1" dirty="0" err="1"/>
              <a:t>und</a:t>
            </a:r>
            <a:r>
              <a:rPr lang="fr-CH" sz="1000" b="1" dirty="0"/>
              <a:t> Saanebezirks</a:t>
            </a:r>
          </a:p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100" dirty="0"/>
              <a:t>Soirée d’information / </a:t>
            </a:r>
            <a:r>
              <a:rPr lang="fr-CH" sz="1100" dirty="0" err="1"/>
              <a:t>Informationsabend</a:t>
            </a:r>
            <a:r>
              <a:rPr lang="fr-CH" sz="1100" dirty="0"/>
              <a:t> </a:t>
            </a:r>
            <a:r>
              <a:rPr lang="fr-CH" sz="1000" b="0" i="0" dirty="0"/>
              <a:t>11.10.2023 </a:t>
            </a:r>
          </a:p>
        </p:txBody>
      </p:sp>
      <p:cxnSp>
        <p:nvCxnSpPr>
          <p:cNvPr id="14" name="Straight Connector 13"/>
          <p:cNvCxnSpPr/>
          <p:nvPr>
            <p:custDataLst>
              <p:tags r:id="rId25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19050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7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7C3A45B-44C5-E093-CA31-14D664936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F982A0-A1DB-DD9B-8F8B-12F2B155F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BC26B4-BB65-BC97-8357-E332CDA20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6BF39-0300-4C8B-974B-E6BBFB61FFD7}" type="datetimeFigureOut">
              <a:rPr lang="fr-CH" smtClean="0"/>
              <a:t>10.10.2023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F42E95-DAAB-2192-E1B5-B46A7F120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A4EE6F-A408-6C1C-0CE7-C94677BD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9C536-BEC9-42F9-9FEF-0D040BA6337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3577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7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oleObject" Target="../embeddings/oleObject24.bin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oleObject" Target="../embeddings/oleObject25.bin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oleObject" Target="../embeddings/oleObject26.bin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5" Type="http://schemas.openxmlformats.org/officeDocument/2006/relationships/oleObject" Target="../embeddings/oleObject27.bin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5" Type="http://schemas.openxmlformats.org/officeDocument/2006/relationships/oleObject" Target="../embeddings/oleObject28.bin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5" Type="http://schemas.openxmlformats.org/officeDocument/2006/relationships/oleObject" Target="../embeddings/oleObject29.bin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1.xml"/><Relationship Id="rId4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2.xml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3.xml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4.xml"/><Relationship Id="rId4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5.xml"/><Relationship Id="rId4" Type="http://schemas.openxmlformats.org/officeDocument/2006/relationships/oleObject" Target="../embeddings/oleObject3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8.xml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33.x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oleObject" Target="../embeddings/oleObject23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37.x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41.xml"/><Relationship Id="rId5" Type="http://schemas.openxmlformats.org/officeDocument/2006/relationships/image" Target="../media/image6.jpg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1"/>
            <a:ext cx="10989733" cy="1423467"/>
          </a:xfrm>
        </p:spPr>
        <p:txBody>
          <a:bodyPr/>
          <a:lstStyle/>
          <a:p>
            <a:r>
              <a:rPr lang="fr-CH" dirty="0"/>
              <a:t>Soirée d’information </a:t>
            </a:r>
            <a:br>
              <a:rPr lang="fr-CH" dirty="0"/>
            </a:br>
            <a:r>
              <a:rPr lang="fr-CH" dirty="0" err="1"/>
              <a:t>Informationsabend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8901B78D-4B98-6ECE-C119-68BC9EA276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685109"/>
              </p:ext>
            </p:extLst>
          </p:nvPr>
        </p:nvGraphicFramePr>
        <p:xfrm>
          <a:off x="2973021" y="2132856"/>
          <a:ext cx="69532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5" imgW="5667198" imgH="7124443" progId="AcroExch.Document.DC">
                  <p:embed/>
                </p:oleObj>
              </mc:Choice>
              <mc:Fallback>
                <p:oleObj name="Acrobat Document" r:id="rId5" imgW="5667198" imgH="7124443" progId="AcroExch.Document.DC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8901B78D-4B98-6ECE-C119-68BC9EA276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021" y="2132856"/>
                        <a:ext cx="695325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 1">
            <a:extLst>
              <a:ext uri="{FF2B5EF4-FFF2-40B4-BE49-F238E27FC236}">
                <a16:creationId xmlns:a16="http://schemas.microsoft.com/office/drawing/2014/main" id="{378168E3-8605-798E-411D-D024F979FAD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856" y="2132718"/>
            <a:ext cx="685800" cy="82740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F25E1090-49F9-929B-7416-467205F1FA09}"/>
              </a:ext>
            </a:extLst>
          </p:cNvPr>
          <p:cNvSpPr txBox="1"/>
          <p:nvPr/>
        </p:nvSpPr>
        <p:spPr>
          <a:xfrm>
            <a:off x="588469" y="3501008"/>
            <a:ext cx="6074218" cy="831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  <a:tabLst>
                <a:tab pos="630555" algn="l"/>
                <a:tab pos="3780790" algn="l"/>
              </a:tabLst>
            </a:pPr>
            <a:r>
              <a:rPr lang="fr-CH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COMMUNE DE COURTEPIN	</a:t>
            </a:r>
            <a:endParaRPr lang="fr-C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  <a:tabLst>
                <a:tab pos="630555" algn="l"/>
                <a:tab pos="3780790" algn="l"/>
              </a:tabLst>
            </a:pPr>
            <a:r>
              <a:rPr lang="fr-CH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GEMEINDE COURTEPIN	</a:t>
            </a:r>
            <a:endParaRPr lang="fr-C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6D2229B-6739-0195-BC0E-4551E2B4B102}"/>
              </a:ext>
            </a:extLst>
          </p:cNvPr>
          <p:cNvSpPr txBox="1"/>
          <p:nvPr/>
        </p:nvSpPr>
        <p:spPr>
          <a:xfrm>
            <a:off x="4976504" y="3475714"/>
            <a:ext cx="6094562" cy="402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0555">
              <a:lnSpc>
                <a:spcPct val="106000"/>
              </a:lnSpc>
              <a:spcAft>
                <a:spcPts val="800"/>
              </a:spcAft>
              <a:tabLst>
                <a:tab pos="630555" algn="l"/>
                <a:tab pos="3780790" algn="l"/>
              </a:tabLst>
            </a:pPr>
            <a:r>
              <a:rPr lang="fr-CH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COMMUNE DE MISERY-COURTION</a:t>
            </a:r>
            <a:endParaRPr lang="fr-C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86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3200" dirty="0">
                <a:cs typeface="+mn-cs"/>
              </a:rPr>
              <a:t>4. Die neue Agglomeration Freiburg / </a:t>
            </a:r>
            <a:br>
              <a:rPr lang="de-CH" sz="3200" dirty="0">
                <a:cs typeface="+mn-cs"/>
              </a:rPr>
            </a:br>
            <a:r>
              <a:rPr lang="de-CH" sz="3200" dirty="0">
                <a:cs typeface="+mn-cs"/>
              </a:rPr>
              <a:t>La </a:t>
            </a:r>
            <a:r>
              <a:rPr lang="fr-CH" sz="3200" dirty="0">
                <a:cs typeface="+mn-cs"/>
              </a:rPr>
              <a:t>nouvelle agglomération de Fribourg </a:t>
            </a:r>
            <a:r>
              <a:rPr lang="de-CH" sz="3200" dirty="0">
                <a:cs typeface="+mn-cs"/>
              </a:rPr>
              <a:t>                       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196752"/>
            <a:ext cx="10989733" cy="4752528"/>
          </a:xfrm>
        </p:spPr>
        <p:txBody>
          <a:bodyPr/>
          <a:lstStyle/>
          <a:p>
            <a:pPr marL="1587" lvl="1" indent="0">
              <a:buNone/>
            </a:pPr>
            <a:endParaRPr lang="fr-CH" dirty="0"/>
          </a:p>
          <a:p>
            <a:pPr lvl="1"/>
            <a:r>
              <a:rPr lang="fr-CH" sz="1800" dirty="0"/>
              <a:t>Cadre légal imposé / </a:t>
            </a:r>
            <a:r>
              <a:rPr lang="de-DE" sz="1800" dirty="0"/>
              <a:t>Gesetzlicher Rahmen</a:t>
            </a:r>
            <a:endParaRPr lang="fr-CH" sz="1800" dirty="0"/>
          </a:p>
          <a:p>
            <a:pPr lvl="2"/>
            <a:r>
              <a:rPr lang="fr-CH" sz="1800" dirty="0"/>
              <a:t>Constitution d’une association de communes chargée d’élaborer et mettre en œuvre leur projet d'agglomération (art. 6 al. 1 </a:t>
            </a:r>
            <a:r>
              <a:rPr lang="fr-CH" sz="1800" dirty="0" err="1"/>
              <a:t>LAgg</a:t>
            </a:r>
            <a:r>
              <a:rPr lang="fr-CH" sz="1800" dirty="0"/>
              <a:t>) / </a:t>
            </a:r>
            <a:r>
              <a:rPr lang="de-DE" sz="1800" dirty="0"/>
              <a:t>Bildung eines Gemeindeverbands, der mit der Ausarbeitung und Umsetzung seines Agglomerationsprogramms beauftragt ist (Art. 6 Abs. 1 </a:t>
            </a:r>
            <a:r>
              <a:rPr lang="de-DE" sz="1800" dirty="0" err="1"/>
              <a:t>AggG</a:t>
            </a:r>
            <a:r>
              <a:rPr lang="de-DE" sz="1800" dirty="0"/>
              <a:t>) </a:t>
            </a:r>
          </a:p>
          <a:p>
            <a:pPr marL="274637" lvl="2" indent="0">
              <a:buNone/>
            </a:pPr>
            <a:endParaRPr lang="fr-CH" sz="1800" dirty="0"/>
          </a:p>
          <a:p>
            <a:pPr lvl="2"/>
            <a:r>
              <a:rPr lang="fr-CH" sz="1800" dirty="0"/>
              <a:t>Délai de 2 ans dès la fixation du périmètre par le Conseil d’Etat </a:t>
            </a:r>
            <a:br>
              <a:rPr lang="fr-CH" sz="1800" dirty="0"/>
            </a:br>
            <a:r>
              <a:rPr lang="fr-CH" sz="1800" dirty="0"/>
              <a:t>(art. 8 al. 2 LAgg), soit jusqu’au 10 janvier 2025 / </a:t>
            </a:r>
            <a:r>
              <a:rPr lang="de-DE" sz="1800" dirty="0"/>
              <a:t>Frist von 2 Jahren ab der Festlegung des Perimeters durch den Staatsrat (Art. 8 Abs. 2 </a:t>
            </a:r>
            <a:r>
              <a:rPr lang="de-DE" sz="1800" dirty="0" err="1"/>
              <a:t>AggG</a:t>
            </a:r>
            <a:r>
              <a:rPr lang="de-DE" sz="1800" dirty="0"/>
              <a:t>), d.h. bis zum 10. Januar 2025</a:t>
            </a:r>
          </a:p>
          <a:p>
            <a:pPr marL="274637" lvl="2" indent="0">
              <a:buNone/>
            </a:pPr>
            <a:endParaRPr lang="fr-CH" sz="1800" dirty="0"/>
          </a:p>
          <a:p>
            <a:pPr lvl="2"/>
            <a:r>
              <a:rPr lang="fr-CH" sz="1800" dirty="0"/>
              <a:t>Tâche de la Préfète de la Sarine: conduire les communes du périmètre à l’adoption des statuts d’une nouvelle association (ou à la modification de ceux d’une association existante) </a:t>
            </a:r>
            <a:br>
              <a:rPr lang="fr-CH" sz="1800" dirty="0"/>
            </a:br>
            <a:r>
              <a:rPr lang="fr-CH" sz="1800" dirty="0"/>
              <a:t>(art. 8 al. 2 </a:t>
            </a:r>
            <a:r>
              <a:rPr lang="fr-CH" sz="1800" dirty="0" err="1"/>
              <a:t>LAgg</a:t>
            </a:r>
            <a:r>
              <a:rPr lang="fr-CH" sz="1800" dirty="0"/>
              <a:t>) / </a:t>
            </a:r>
            <a:r>
              <a:rPr lang="de-DE" sz="1800" dirty="0"/>
              <a:t>Aufgabe der Oberamtfrau des </a:t>
            </a:r>
            <a:r>
              <a:rPr lang="de-DE" sz="1800" dirty="0" err="1"/>
              <a:t>Saanebezirks</a:t>
            </a:r>
            <a:r>
              <a:rPr lang="de-DE" sz="1800" dirty="0"/>
              <a:t>: die Gemeinden des Perimeters zur Annahme der Statuten eines neuen Verbands (oder zur Änderung der Statuten eines bestehenden Verbands) führen (Art. 8 Abs. 2 </a:t>
            </a:r>
            <a:r>
              <a:rPr lang="de-DE" sz="1800" dirty="0" err="1"/>
              <a:t>AggG</a:t>
            </a:r>
            <a:r>
              <a:rPr lang="de-DE" sz="1800" dirty="0"/>
              <a:t>)</a:t>
            </a:r>
          </a:p>
          <a:p>
            <a:pPr lvl="2"/>
            <a:endParaRPr lang="fr-CH" dirty="0"/>
          </a:p>
          <a:p>
            <a:pPr lvl="1"/>
            <a:endParaRPr lang="fr-CH" dirty="0"/>
          </a:p>
          <a:p>
            <a:pPr marL="1587" lvl="1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1594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3200" dirty="0">
                <a:cs typeface="+mn-cs"/>
              </a:rPr>
              <a:t>4. Die neue Agglomeration Freiburg / </a:t>
            </a:r>
            <a:br>
              <a:rPr lang="de-CH" sz="3200" dirty="0">
                <a:cs typeface="+mn-cs"/>
              </a:rPr>
            </a:br>
            <a:r>
              <a:rPr lang="de-CH" sz="3200" dirty="0">
                <a:cs typeface="+mn-cs"/>
              </a:rPr>
              <a:t>La </a:t>
            </a:r>
            <a:r>
              <a:rPr lang="fr-CH" sz="3200" dirty="0">
                <a:cs typeface="+mn-cs"/>
              </a:rPr>
              <a:t>nouvelle agglomération de Fribourg </a:t>
            </a:r>
            <a:r>
              <a:rPr lang="de-CH" sz="3200" dirty="0">
                <a:cs typeface="+mn-cs"/>
              </a:rPr>
              <a:t>                       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" name="Text Placeholder 27">
            <a:extLst>
              <a:ext uri="{FF2B5EF4-FFF2-40B4-BE49-F238E27FC236}">
                <a16:creationId xmlns:a16="http://schemas.microsoft.com/office/drawing/2014/main" id="{0768CF56-551B-462E-43A1-FDA8786CD7EC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592666" y="1456338"/>
            <a:ext cx="10989733" cy="2154436"/>
          </a:xfrm>
        </p:spPr>
        <p:txBody>
          <a:bodyPr/>
          <a:lstStyle/>
          <a:p>
            <a:pPr lvl="1"/>
            <a:endParaRPr lang="fr-CH" b="1" dirty="0"/>
          </a:p>
          <a:p>
            <a:pPr lvl="1"/>
            <a:r>
              <a:rPr lang="fr-CH" b="1" dirty="0"/>
              <a:t>Objectif</a:t>
            </a:r>
          </a:p>
          <a:p>
            <a:pPr lvl="2"/>
            <a:r>
              <a:rPr lang="fr-CH" dirty="0"/>
              <a:t>Permettre la création de l’association de communes avec le périmètre le plus adapté pour remplir les tâches légales d’agglomération</a:t>
            </a:r>
          </a:p>
          <a:p>
            <a:pPr lvl="2"/>
            <a:r>
              <a:rPr lang="fr-CH" dirty="0"/>
              <a:t>Requiert la participation aux discussions de toutes les communes concernées intéressées</a:t>
            </a:r>
          </a:p>
          <a:p>
            <a:pPr marL="274637" lvl="2" indent="0">
              <a:buNone/>
            </a:pPr>
            <a:endParaRPr lang="fr-CH" dirty="0"/>
          </a:p>
        </p:txBody>
      </p:sp>
      <p:sp>
        <p:nvSpPr>
          <p:cNvPr id="3" name="Text Placeholder 27">
            <a:extLst>
              <a:ext uri="{FF2B5EF4-FFF2-40B4-BE49-F238E27FC236}">
                <a16:creationId xmlns:a16="http://schemas.microsoft.com/office/drawing/2014/main" id="{F68B8912-9F3D-9C7F-0DC4-4810C1F413BF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592667" y="3284984"/>
            <a:ext cx="10989733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CH" b="1" dirty="0"/>
          </a:p>
          <a:p>
            <a:pPr lvl="1"/>
            <a:r>
              <a:rPr lang="de-DE" b="1" dirty="0"/>
              <a:t>Ziel</a:t>
            </a:r>
          </a:p>
          <a:p>
            <a:pPr lvl="2"/>
            <a:r>
              <a:rPr lang="de-DE" dirty="0"/>
              <a:t>Ermöglichung der Gründung des Gemeindeverbands mit dem am besten geeigneten Perimeter zur Erfüllung der gesetzlichen Aufgaben der Agglomeration</a:t>
            </a:r>
          </a:p>
          <a:p>
            <a:pPr lvl="2"/>
            <a:r>
              <a:rPr lang="de-DE" dirty="0"/>
              <a:t>Erfordert die Teilnahme aller interessierten betroffenen Gemeinden an den Diskussionen</a:t>
            </a:r>
          </a:p>
          <a:p>
            <a:pPr marL="274637" lvl="2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663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3200" dirty="0">
                <a:cs typeface="+mn-cs"/>
              </a:rPr>
              <a:t>4. Die neue Agglomeration Freiburg / </a:t>
            </a:r>
            <a:br>
              <a:rPr lang="de-CH" sz="3200" dirty="0">
                <a:cs typeface="+mn-cs"/>
              </a:rPr>
            </a:br>
            <a:r>
              <a:rPr lang="de-CH" sz="3200" dirty="0">
                <a:cs typeface="+mn-cs"/>
              </a:rPr>
              <a:t>La </a:t>
            </a:r>
            <a:r>
              <a:rPr lang="fr-CH" sz="3200" dirty="0">
                <a:cs typeface="+mn-cs"/>
              </a:rPr>
              <a:t>nouvelle agglomération de Fribourg </a:t>
            </a:r>
            <a:r>
              <a:rPr lang="de-CH" sz="3200" dirty="0">
                <a:cs typeface="+mn-cs"/>
              </a:rPr>
              <a:t>                       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7" name="Text Placeholder 27">
            <a:extLst>
              <a:ext uri="{FF2B5EF4-FFF2-40B4-BE49-F238E27FC236}">
                <a16:creationId xmlns:a16="http://schemas.microsoft.com/office/drawing/2014/main" id="{7BEAA98A-FBC1-0F56-8777-F5AE4899F5B6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592667" y="1556792"/>
            <a:ext cx="10989733" cy="2923877"/>
          </a:xfrm>
        </p:spPr>
        <p:txBody>
          <a:bodyPr/>
          <a:lstStyle/>
          <a:p>
            <a:pPr lvl="1"/>
            <a:endParaRPr lang="fr-CH" dirty="0"/>
          </a:p>
          <a:p>
            <a:pPr lvl="1"/>
            <a:r>
              <a:rPr lang="fr-CH" dirty="0"/>
              <a:t>Travaux et participation</a:t>
            </a:r>
          </a:p>
          <a:p>
            <a:pPr lvl="2"/>
            <a:r>
              <a:rPr lang="fr-CH" dirty="0"/>
              <a:t>Constitution d’une conférence régionale (art. 107bis LCo) regroupant les 22 communes du périmètre cantonal</a:t>
            </a:r>
          </a:p>
          <a:p>
            <a:pPr lvl="2"/>
            <a:endParaRPr lang="fr-CH" dirty="0"/>
          </a:p>
          <a:p>
            <a:pPr lvl="2"/>
            <a:endParaRPr lang="fr-CH" dirty="0"/>
          </a:p>
          <a:p>
            <a:pPr marL="1587" lvl="1" indent="0">
              <a:buNone/>
            </a:pPr>
            <a:endParaRPr lang="fr-CH" dirty="0"/>
          </a:p>
          <a:p>
            <a:pPr marL="1587" lvl="1" indent="0">
              <a:buNone/>
            </a:pPr>
            <a:endParaRPr lang="fr-CH" dirty="0"/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F6A68596-82F6-A604-FBD6-6E3CF1079674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575734" y="3034120"/>
            <a:ext cx="109897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CH" dirty="0"/>
          </a:p>
          <a:p>
            <a:pPr lvl="1"/>
            <a:r>
              <a:rPr lang="de-DE" dirty="0"/>
              <a:t>Arbeiten und Beteiligung</a:t>
            </a:r>
          </a:p>
          <a:p>
            <a:pPr lvl="2"/>
            <a:r>
              <a:rPr lang="de-DE" dirty="0"/>
              <a:t>Bildung einer Regionalkonferenz (Art. 107bis GG), welche die 22 Gemeinden des kantonalen Perimeters umfasst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44332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3200" dirty="0">
                <a:cs typeface="+mn-cs"/>
              </a:rPr>
              <a:t>4. Die neue Agglomeration Freiburg / </a:t>
            </a:r>
            <a:br>
              <a:rPr lang="de-CH" sz="3200" dirty="0">
                <a:cs typeface="+mn-cs"/>
              </a:rPr>
            </a:br>
            <a:r>
              <a:rPr lang="de-CH" sz="3200" dirty="0">
                <a:cs typeface="+mn-cs"/>
              </a:rPr>
              <a:t>La </a:t>
            </a:r>
            <a:r>
              <a:rPr lang="fr-CH" sz="3200" dirty="0">
                <a:cs typeface="+mn-cs"/>
              </a:rPr>
              <a:t>nouvelle agglomération de Fribourg </a:t>
            </a:r>
            <a:r>
              <a:rPr lang="de-CH" sz="3200" dirty="0">
                <a:cs typeface="+mn-cs"/>
              </a:rPr>
              <a:t>                       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" name="Text Placeholder 27">
            <a:extLst>
              <a:ext uri="{FF2B5EF4-FFF2-40B4-BE49-F238E27FC236}">
                <a16:creationId xmlns:a16="http://schemas.microsoft.com/office/drawing/2014/main" id="{2640BDA4-9F8E-1603-8298-0C9CF94E69CE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580613" y="1340768"/>
            <a:ext cx="10989733" cy="3016210"/>
          </a:xfrm>
        </p:spPr>
        <p:txBody>
          <a:bodyPr/>
          <a:lstStyle/>
          <a:p>
            <a:pPr lvl="1"/>
            <a:endParaRPr lang="fr-CH" dirty="0"/>
          </a:p>
          <a:p>
            <a:pPr lvl="1"/>
            <a:r>
              <a:rPr lang="fr-CH" sz="1600" dirty="0"/>
              <a:t>Principales questions à résoudre par la conférence régionale</a:t>
            </a:r>
          </a:p>
          <a:p>
            <a:pPr lvl="2"/>
            <a:r>
              <a:rPr lang="fr-CH" sz="1600" dirty="0"/>
              <a:t>Tâches de l’association</a:t>
            </a:r>
          </a:p>
          <a:p>
            <a:pPr lvl="3"/>
            <a:r>
              <a:rPr lang="fr-CH" sz="1600" dirty="0"/>
              <a:t>Tâches d’agglomération uniquement ? Autres tâches ?</a:t>
            </a:r>
          </a:p>
          <a:p>
            <a:pPr lvl="2"/>
            <a:r>
              <a:rPr lang="fr-CH" sz="1600" dirty="0"/>
              <a:t>Mode de collaboration</a:t>
            </a:r>
          </a:p>
          <a:p>
            <a:pPr lvl="2"/>
            <a:r>
              <a:rPr lang="fr-CH" sz="1600" dirty="0"/>
              <a:t>Eventuelle solidarité financière – clé(s) de répartition</a:t>
            </a:r>
          </a:p>
          <a:p>
            <a:pPr lvl="1"/>
            <a:r>
              <a:rPr lang="fr-CH" sz="1600" b="1" dirty="0"/>
              <a:t>De la réponse à ces questions découlera un projet de statuts et un périmètre final</a:t>
            </a:r>
          </a:p>
          <a:p>
            <a:pPr lvl="1"/>
            <a:endParaRPr lang="fr-CH" dirty="0"/>
          </a:p>
          <a:p>
            <a:pPr marL="1587" lvl="1" indent="0">
              <a:buNone/>
            </a:pPr>
            <a:endParaRPr lang="fr-CH" dirty="0"/>
          </a:p>
        </p:txBody>
      </p:sp>
      <p:sp>
        <p:nvSpPr>
          <p:cNvPr id="6" name="Text Placeholder 27">
            <a:extLst>
              <a:ext uri="{FF2B5EF4-FFF2-40B4-BE49-F238E27FC236}">
                <a16:creationId xmlns:a16="http://schemas.microsoft.com/office/drawing/2014/main" id="{1B0C8A60-3F1F-C565-CEC1-6C8437C75E0B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552973" y="3406185"/>
            <a:ext cx="1098973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CH" dirty="0"/>
          </a:p>
          <a:p>
            <a:pPr lvl="1"/>
            <a:r>
              <a:rPr lang="de-DE" sz="1600" dirty="0"/>
              <a:t>Hauptfragen, die von der Regionalkonferenz zu klären sind</a:t>
            </a:r>
          </a:p>
          <a:p>
            <a:pPr lvl="2"/>
            <a:r>
              <a:rPr lang="de-DE" sz="1600" dirty="0"/>
              <a:t>Arbeitsweise des Verbands </a:t>
            </a:r>
          </a:p>
          <a:p>
            <a:pPr lvl="3"/>
            <a:r>
              <a:rPr lang="de-DE" sz="1600" dirty="0"/>
              <a:t>Nur Agglomerationsaufgaben ? Andere Aufgaben ? </a:t>
            </a:r>
          </a:p>
          <a:p>
            <a:pPr lvl="2"/>
            <a:r>
              <a:rPr lang="de-DE" sz="1600" dirty="0"/>
              <a:t>Zusammenarbeitsmodus </a:t>
            </a:r>
          </a:p>
          <a:p>
            <a:pPr lvl="2"/>
            <a:r>
              <a:rPr lang="de-DE" sz="1600" dirty="0"/>
              <a:t>Eventuelle finanzielle Solidarität </a:t>
            </a:r>
            <a:r>
              <a:rPr lang="fr-CH" sz="1600" dirty="0"/>
              <a:t>–</a:t>
            </a:r>
            <a:r>
              <a:rPr lang="de-DE" sz="1600" dirty="0"/>
              <a:t> Verteilschlüssel </a:t>
            </a:r>
            <a:endParaRPr lang="fr-CH" sz="1600" dirty="0"/>
          </a:p>
          <a:p>
            <a:pPr lvl="1"/>
            <a:r>
              <a:rPr lang="de-DE" sz="1600" b="1" dirty="0"/>
              <a:t>Aus der Antwort auf diese Fragen wird ein Statutenentwurf und ein endgültiger Perimeter hervorgehen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99544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3200" dirty="0">
                <a:cs typeface="+mn-cs"/>
              </a:rPr>
              <a:t>4. Die neue Agglomeration Freiburg / </a:t>
            </a:r>
            <a:br>
              <a:rPr lang="de-CH" sz="3200" dirty="0">
                <a:cs typeface="+mn-cs"/>
              </a:rPr>
            </a:br>
            <a:r>
              <a:rPr lang="de-CH" sz="3200" dirty="0">
                <a:cs typeface="+mn-cs"/>
              </a:rPr>
              <a:t>La </a:t>
            </a:r>
            <a:r>
              <a:rPr lang="fr-CH" sz="3200" dirty="0">
                <a:cs typeface="+mn-cs"/>
              </a:rPr>
              <a:t>nouvelle agglomération de Fribourg </a:t>
            </a:r>
            <a:r>
              <a:rPr lang="de-CH" sz="3200" dirty="0">
                <a:cs typeface="+mn-cs"/>
              </a:rPr>
              <a:t>                       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7" name="Text Placeholder 27">
            <a:extLst>
              <a:ext uri="{FF2B5EF4-FFF2-40B4-BE49-F238E27FC236}">
                <a16:creationId xmlns:a16="http://schemas.microsoft.com/office/drawing/2014/main" id="{D035F36E-EE3A-10B0-B738-0B63F2A57EE3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590738" y="1412776"/>
            <a:ext cx="10989733" cy="4031293"/>
          </a:xfrm>
        </p:spPr>
        <p:txBody>
          <a:bodyPr/>
          <a:lstStyle/>
          <a:p>
            <a:pPr lvl="1"/>
            <a:endParaRPr lang="fr-CH" dirty="0"/>
          </a:p>
          <a:p>
            <a:pPr marL="1587" lvl="1" indent="0">
              <a:buNone/>
            </a:pPr>
            <a:r>
              <a:rPr lang="fr-CH" sz="1800" b="1" dirty="0"/>
              <a:t>Calendrier d’intention / </a:t>
            </a:r>
            <a:r>
              <a:rPr lang="fr-CH" sz="1800" b="1" dirty="0" err="1"/>
              <a:t>Zeitplan</a:t>
            </a:r>
            <a:endParaRPr lang="fr-CH" sz="1800" b="1" dirty="0"/>
          </a:p>
          <a:p>
            <a:pPr lvl="2"/>
            <a:r>
              <a:rPr lang="fr-CH" sz="1800" dirty="0"/>
              <a:t>Constitution d’un comité stratégique / </a:t>
            </a:r>
            <a:r>
              <a:rPr lang="fr-CH" sz="1800" dirty="0" err="1"/>
              <a:t>Bildung</a:t>
            </a:r>
            <a:r>
              <a:rPr lang="fr-CH" sz="1800" dirty="0"/>
              <a:t> </a:t>
            </a:r>
            <a:r>
              <a:rPr lang="fr-CH" sz="1800" dirty="0" err="1"/>
              <a:t>eines</a:t>
            </a:r>
            <a:r>
              <a:rPr lang="fr-CH" sz="1800" dirty="0"/>
              <a:t> </a:t>
            </a:r>
            <a:r>
              <a:rPr lang="fr-CH" sz="1800" dirty="0" err="1"/>
              <a:t>Leitungskomites</a:t>
            </a:r>
            <a:r>
              <a:rPr lang="fr-CH" sz="1800" dirty="0"/>
              <a:t> </a:t>
            </a:r>
          </a:p>
          <a:p>
            <a:pPr lvl="2"/>
            <a:r>
              <a:rPr lang="fr-CH" sz="1800" dirty="0"/>
              <a:t>1</a:t>
            </a:r>
            <a:r>
              <a:rPr lang="fr-CH" sz="1800" baseline="30000" dirty="0"/>
              <a:t>ère</a:t>
            </a:r>
            <a:r>
              <a:rPr lang="fr-CH" sz="1800" dirty="0"/>
              <a:t> séance de la conférence régionale le 30 novembre prochain, puis travaux de GT /</a:t>
            </a:r>
          </a:p>
          <a:p>
            <a:pPr marL="274637" lvl="2" indent="0">
              <a:buNone/>
            </a:pPr>
            <a:r>
              <a:rPr lang="de-DE" sz="1800" dirty="0"/>
              <a:t>	1. Sitzung der Regionalkonferenz am 30. November 2023, danach Arbeit von AGs</a:t>
            </a:r>
            <a:endParaRPr lang="fr-CH" sz="1800" dirty="0"/>
          </a:p>
          <a:p>
            <a:pPr lvl="2"/>
            <a:r>
              <a:rPr lang="fr-CH" sz="1800" dirty="0"/>
              <a:t>Décision de principe sur la gouvernance, les tâches et les aspects financiers / </a:t>
            </a:r>
            <a:r>
              <a:rPr lang="de-DE" sz="1800" dirty="0"/>
              <a:t>Grundsatzentscheid über die Governance, die Aufgaben und die finanziellen Aspekte</a:t>
            </a:r>
            <a:endParaRPr lang="fr-CH" sz="1800" dirty="0"/>
          </a:p>
          <a:p>
            <a:pPr lvl="2"/>
            <a:r>
              <a:rPr lang="fr-CH" sz="1800" dirty="0"/>
              <a:t>Décision pour rejoindre/quitter le cercle des communes membres / </a:t>
            </a:r>
            <a:r>
              <a:rPr lang="de-DE" sz="1800" dirty="0"/>
              <a:t>Beantragung des Beitritts/des Austritts aus dem Kreis der Mitgliedsgemeinden</a:t>
            </a:r>
            <a:endParaRPr lang="fr-CH" sz="1800" dirty="0"/>
          </a:p>
          <a:p>
            <a:pPr lvl="2"/>
            <a:r>
              <a:rPr lang="fr-CH" sz="1800" dirty="0"/>
              <a:t>Consultation sur un projet de statuts / </a:t>
            </a:r>
            <a:r>
              <a:rPr lang="de-DE" sz="1800" dirty="0"/>
              <a:t>Vernehmlassung zu einem Statutenentwurf</a:t>
            </a:r>
            <a:endParaRPr lang="fr-CH" sz="1800" dirty="0"/>
          </a:p>
          <a:p>
            <a:pPr lvl="2"/>
            <a:r>
              <a:rPr lang="fr-CH" sz="1800" dirty="0"/>
              <a:t>Adoption des statuts par la conférence au printemps 2025 puis ratification dans les communes / </a:t>
            </a:r>
            <a:r>
              <a:rPr lang="de-DE" sz="1800" dirty="0"/>
              <a:t>Verabschiedung durch die Regionalkonferenz im Frühling 2025 danach Ratifizierung durch die Gemeinden</a:t>
            </a:r>
            <a:endParaRPr lang="fr-CH" sz="1800" dirty="0"/>
          </a:p>
        </p:txBody>
      </p:sp>
    </p:spTree>
    <p:extLst>
      <p:ext uri="{BB962C8B-B14F-4D97-AF65-F5344CB8AC3E}">
        <p14:creationId xmlns:p14="http://schemas.microsoft.com/office/powerpoint/2010/main" val="376007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de-CH" sz="3200" dirty="0">
                <a:cs typeface="+mn-cs"/>
              </a:rPr>
              <a:t>5. Agglomerationsprogramm / </a:t>
            </a:r>
            <a:r>
              <a:rPr lang="fr-CH" sz="3200" dirty="0">
                <a:cs typeface="+mn-cs"/>
              </a:rPr>
              <a:t>Projets d’agglomération </a:t>
            </a:r>
            <a:r>
              <a:rPr lang="de-CH" sz="3200" dirty="0">
                <a:cs typeface="+mn-cs"/>
              </a:rPr>
              <a:t>  </a:t>
            </a:r>
            <a:br>
              <a:rPr lang="fr-CH" sz="3200" dirty="0">
                <a:cs typeface="+mn-cs"/>
              </a:rPr>
            </a:br>
            <a:r>
              <a:rPr lang="fr-CH" dirty="0"/>
              <a:t>—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72F8F3F2-61D4-007F-F701-1E27F0668765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592667" y="1253778"/>
            <a:ext cx="10989733" cy="3616375"/>
          </a:xfrm>
        </p:spPr>
        <p:txBody>
          <a:bodyPr/>
          <a:lstStyle/>
          <a:p>
            <a:pPr marL="1587" lvl="1" indent="0">
              <a:buNone/>
            </a:pPr>
            <a:endParaRPr lang="fr-CH" dirty="0"/>
          </a:p>
          <a:p>
            <a:r>
              <a:rPr lang="fr-CH" sz="1800" b="1" dirty="0"/>
              <a:t>Buts du PA / </a:t>
            </a:r>
            <a:r>
              <a:rPr lang="fr-CH" sz="1800" b="1" dirty="0" err="1"/>
              <a:t>Ziele</a:t>
            </a:r>
            <a:r>
              <a:rPr lang="fr-CH" sz="1800" b="1" dirty="0"/>
              <a:t> des AP</a:t>
            </a:r>
          </a:p>
          <a:p>
            <a:pPr lvl="2"/>
            <a:r>
              <a:rPr lang="fr-CH" sz="1800" dirty="0"/>
              <a:t>Coordonner les transports et l’urbanisation / </a:t>
            </a:r>
            <a:r>
              <a:rPr lang="fr-CH" sz="1800" dirty="0" err="1"/>
              <a:t>Verkehr</a:t>
            </a:r>
            <a:r>
              <a:rPr lang="fr-CH" sz="1800" dirty="0"/>
              <a:t>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Siedlung</a:t>
            </a:r>
            <a:r>
              <a:rPr lang="fr-CH" sz="1800" dirty="0"/>
              <a:t> </a:t>
            </a:r>
            <a:r>
              <a:rPr lang="fr-CH" sz="1800" dirty="0" err="1"/>
              <a:t>abstimmen</a:t>
            </a:r>
            <a:endParaRPr lang="fr-CH" sz="1800" dirty="0"/>
          </a:p>
          <a:p>
            <a:pPr lvl="2"/>
            <a:r>
              <a:rPr lang="fr-CH" sz="1800" dirty="0"/>
              <a:t>Cofinancer les solutions de transport / </a:t>
            </a:r>
            <a:r>
              <a:rPr lang="fr-CH" sz="1800" dirty="0" err="1"/>
              <a:t>Verkehrslösungen</a:t>
            </a:r>
            <a:r>
              <a:rPr lang="fr-CH" sz="1800" dirty="0"/>
              <a:t> </a:t>
            </a:r>
            <a:r>
              <a:rPr lang="fr-CH" sz="1800" dirty="0" err="1"/>
              <a:t>mitfinanzieren</a:t>
            </a:r>
            <a:endParaRPr lang="fr-CH" sz="1800" dirty="0"/>
          </a:p>
          <a:p>
            <a:pPr lvl="2"/>
            <a:r>
              <a:rPr lang="fr-CH" sz="1800" dirty="0"/>
              <a:t>Coordonner les mesures de planification sur différents niveaux / </a:t>
            </a:r>
            <a:r>
              <a:rPr lang="fr-CH" sz="1800" dirty="0" err="1"/>
              <a:t>Abstimmung</a:t>
            </a:r>
            <a:r>
              <a:rPr lang="fr-CH" sz="1800" dirty="0"/>
              <a:t> von </a:t>
            </a:r>
            <a:r>
              <a:rPr lang="fr-CH" sz="1800" dirty="0" err="1"/>
              <a:t>Massnahmen</a:t>
            </a:r>
            <a:r>
              <a:rPr lang="fr-CH" sz="1800" dirty="0"/>
              <a:t>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Planungen</a:t>
            </a:r>
            <a:r>
              <a:rPr lang="fr-CH" sz="1800" dirty="0"/>
              <a:t> </a:t>
            </a:r>
            <a:r>
              <a:rPr lang="fr-CH" sz="1800" dirty="0" err="1"/>
              <a:t>auf</a:t>
            </a:r>
            <a:r>
              <a:rPr lang="fr-CH" sz="1800" dirty="0"/>
              <a:t> </a:t>
            </a:r>
            <a:r>
              <a:rPr lang="fr-CH" sz="1800" dirty="0" err="1"/>
              <a:t>verschiedenen</a:t>
            </a:r>
            <a:r>
              <a:rPr lang="fr-CH" sz="1800" dirty="0"/>
              <a:t> </a:t>
            </a:r>
            <a:r>
              <a:rPr lang="fr-CH" sz="1800" dirty="0" err="1"/>
              <a:t>Stufen</a:t>
            </a:r>
            <a:endParaRPr lang="fr-CH" sz="1800" dirty="0"/>
          </a:p>
          <a:p>
            <a:pPr lvl="2"/>
            <a:r>
              <a:rPr lang="fr-CH" sz="1800" dirty="0"/>
              <a:t>Développer l’urbanisation à l’intérieur du tissu bâti / </a:t>
            </a:r>
            <a:r>
              <a:rPr lang="fr-CH" sz="1800" dirty="0" err="1"/>
              <a:t>Siedlung</a:t>
            </a:r>
            <a:r>
              <a:rPr lang="fr-CH" sz="1800" dirty="0"/>
              <a:t> </a:t>
            </a:r>
            <a:r>
              <a:rPr lang="fr-CH" sz="1800" dirty="0" err="1"/>
              <a:t>nach</a:t>
            </a:r>
            <a:r>
              <a:rPr lang="fr-CH" sz="1800" dirty="0"/>
              <a:t> </a:t>
            </a:r>
            <a:r>
              <a:rPr lang="fr-CH" sz="1800" dirty="0" err="1"/>
              <a:t>innen</a:t>
            </a:r>
            <a:r>
              <a:rPr lang="fr-CH" sz="1800" dirty="0"/>
              <a:t> </a:t>
            </a:r>
            <a:r>
              <a:rPr lang="fr-CH" sz="1800" dirty="0" err="1"/>
              <a:t>entwicklen</a:t>
            </a:r>
            <a:endParaRPr lang="fr-CH" sz="1800" dirty="0"/>
          </a:p>
          <a:p>
            <a:pPr lvl="2"/>
            <a:r>
              <a:rPr lang="fr-CH" sz="1800" dirty="0"/>
              <a:t>Éviter le trafic, le transférer, le gérer, favoriser les interconnexions / </a:t>
            </a:r>
            <a:r>
              <a:rPr lang="fr-CH" sz="1800" dirty="0" err="1"/>
              <a:t>Verkehr</a:t>
            </a:r>
            <a:r>
              <a:rPr lang="fr-CH" sz="1800" dirty="0"/>
              <a:t> </a:t>
            </a:r>
            <a:r>
              <a:rPr lang="fr-CH" sz="1800" dirty="0" err="1"/>
              <a:t>vermeiden</a:t>
            </a:r>
            <a:r>
              <a:rPr lang="fr-CH" sz="1800" dirty="0"/>
              <a:t>, </a:t>
            </a:r>
            <a:r>
              <a:rPr lang="fr-CH" sz="1800" dirty="0" err="1"/>
              <a:t>verlagern</a:t>
            </a:r>
            <a:r>
              <a:rPr lang="fr-CH" sz="1800" dirty="0"/>
              <a:t>, </a:t>
            </a:r>
            <a:r>
              <a:rPr lang="fr-CH" sz="1800" dirty="0" err="1"/>
              <a:t>verträglich</a:t>
            </a:r>
            <a:r>
              <a:rPr lang="fr-CH" sz="1800" dirty="0"/>
              <a:t> </a:t>
            </a:r>
            <a:r>
              <a:rPr lang="fr-CH" sz="1800" dirty="0" err="1"/>
              <a:t>gestalten</a:t>
            </a:r>
            <a:r>
              <a:rPr lang="fr-CH" sz="1800" dirty="0"/>
              <a:t>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vernetzen</a:t>
            </a:r>
            <a:r>
              <a:rPr lang="fr-CH" sz="1800" dirty="0"/>
              <a:t> </a:t>
            </a:r>
          </a:p>
          <a:p>
            <a:pPr lvl="2"/>
            <a:r>
              <a:rPr lang="fr-CH" sz="1800" dirty="0"/>
              <a:t>Coopérer au plan régional et améliorer la coordination avec la Confédération / </a:t>
            </a:r>
            <a:r>
              <a:rPr lang="fr-CH" sz="1800" dirty="0" err="1"/>
              <a:t>Regional</a:t>
            </a:r>
            <a:r>
              <a:rPr lang="fr-CH" sz="1800" dirty="0"/>
              <a:t> </a:t>
            </a:r>
            <a:r>
              <a:rPr lang="fr-CH" sz="1800" dirty="0" err="1"/>
              <a:t>zusammenarbeiten</a:t>
            </a:r>
            <a:r>
              <a:rPr lang="fr-CH" sz="1800" dirty="0"/>
              <a:t>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verbesserte</a:t>
            </a:r>
            <a:r>
              <a:rPr lang="fr-CH" sz="1800" dirty="0"/>
              <a:t> </a:t>
            </a:r>
            <a:r>
              <a:rPr lang="fr-CH" sz="1800" dirty="0" err="1"/>
              <a:t>Abstimmung</a:t>
            </a:r>
            <a:r>
              <a:rPr lang="fr-CH" sz="1800" dirty="0"/>
              <a:t> mit </a:t>
            </a:r>
            <a:r>
              <a:rPr lang="fr-CH" sz="1800" dirty="0" err="1"/>
              <a:t>dem</a:t>
            </a:r>
            <a:r>
              <a:rPr lang="fr-CH" sz="1800" dirty="0"/>
              <a:t> Bund</a:t>
            </a:r>
          </a:p>
        </p:txBody>
      </p:sp>
    </p:spTree>
    <p:extLst>
      <p:ext uri="{BB962C8B-B14F-4D97-AF65-F5344CB8AC3E}">
        <p14:creationId xmlns:p14="http://schemas.microsoft.com/office/powerpoint/2010/main" val="4197304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de-CH" sz="3200" dirty="0">
                <a:cs typeface="+mn-cs"/>
              </a:rPr>
              <a:t>5. Agglomerationsprogramm / </a:t>
            </a:r>
            <a:r>
              <a:rPr lang="fr-CH" sz="3200" dirty="0">
                <a:cs typeface="+mn-cs"/>
              </a:rPr>
              <a:t>Projets d’agglomération </a:t>
            </a:r>
            <a:r>
              <a:rPr lang="de-CH" sz="3200" dirty="0">
                <a:cs typeface="+mn-cs"/>
              </a:rPr>
              <a:t>  </a:t>
            </a:r>
            <a:br>
              <a:rPr lang="fr-CH" sz="3200" dirty="0">
                <a:cs typeface="+mn-cs"/>
              </a:rPr>
            </a:br>
            <a:r>
              <a:rPr lang="fr-CH" dirty="0"/>
              <a:t>—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72F8F3F2-61D4-007F-F701-1E27F0668765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23789" y="1196752"/>
            <a:ext cx="10800803" cy="4687496"/>
          </a:xfrm>
        </p:spPr>
        <p:txBody>
          <a:bodyPr/>
          <a:lstStyle/>
          <a:p>
            <a:pPr marL="1587" lvl="1" indent="0">
              <a:buNone/>
            </a:pPr>
            <a:endParaRPr lang="fr-CH" dirty="0"/>
          </a:p>
          <a:p>
            <a:pPr lvl="2"/>
            <a:r>
              <a:rPr lang="fr-CH" sz="1800" dirty="0"/>
              <a:t>La Confédération participe au financement des infrastructures de transport dans les </a:t>
            </a:r>
            <a:r>
              <a:rPr lang="fr-CH" sz="1800" b="1" dirty="0"/>
              <a:t>«projets d’agglomérations» PA </a:t>
            </a:r>
            <a:r>
              <a:rPr lang="fr-CH" sz="1800" dirty="0"/>
              <a:t>par les ressources du FORTA (fonds pour les routes nationales et le trafic d’agglomération)</a:t>
            </a:r>
          </a:p>
          <a:p>
            <a:pPr lvl="2"/>
            <a:r>
              <a:rPr lang="fr-CH" sz="1800" dirty="0"/>
              <a:t>La Confédération </a:t>
            </a:r>
            <a:r>
              <a:rPr lang="fr-CH" sz="1800" b="1" dirty="0"/>
              <a:t>subventionne entre 30 – 50% </a:t>
            </a:r>
            <a:r>
              <a:rPr lang="fr-CH" sz="1800" dirty="0"/>
              <a:t>des mesures infrastructurelles de catégorie A des PA adoptés</a:t>
            </a:r>
          </a:p>
          <a:p>
            <a:pPr lvl="2"/>
            <a:r>
              <a:rPr lang="fr-CH" sz="1800" dirty="0"/>
              <a:t>L’organe responsable, «l’agglomération» élabore des PA et les déposent à la Confédération</a:t>
            </a:r>
          </a:p>
          <a:p>
            <a:pPr marL="274637" lvl="2" indent="0">
              <a:buNone/>
            </a:pPr>
            <a:endParaRPr lang="fr-CH" sz="1800" dirty="0"/>
          </a:p>
          <a:p>
            <a:pPr lvl="2"/>
            <a:r>
              <a:rPr lang="fr-CH" sz="1800" dirty="0"/>
              <a:t>Der Bund </a:t>
            </a:r>
            <a:r>
              <a:rPr lang="fr-CH" sz="1800" dirty="0" err="1"/>
              <a:t>beteiligt</a:t>
            </a:r>
            <a:r>
              <a:rPr lang="fr-CH" sz="1800" dirty="0"/>
              <a:t> </a:t>
            </a:r>
            <a:r>
              <a:rPr lang="fr-CH" sz="1800" dirty="0" err="1"/>
              <a:t>sich</a:t>
            </a:r>
            <a:r>
              <a:rPr lang="fr-CH" sz="1800" dirty="0"/>
              <a:t> </a:t>
            </a:r>
            <a:r>
              <a:rPr lang="fr-CH" sz="1800" dirty="0" err="1"/>
              <a:t>im</a:t>
            </a:r>
            <a:r>
              <a:rPr lang="fr-CH" sz="1800" dirty="0"/>
              <a:t> </a:t>
            </a:r>
            <a:r>
              <a:rPr lang="fr-CH" sz="1800" dirty="0" err="1"/>
              <a:t>Rahmen</a:t>
            </a:r>
            <a:r>
              <a:rPr lang="fr-CH" sz="1800" dirty="0"/>
              <a:t> der </a:t>
            </a:r>
            <a:r>
              <a:rPr lang="fr-CH" sz="1800" b="1" dirty="0"/>
              <a:t>«</a:t>
            </a:r>
            <a:r>
              <a:rPr lang="fr-CH" sz="1800" b="1" dirty="0" err="1"/>
              <a:t>Agglomerationsprojekte</a:t>
            </a:r>
            <a:r>
              <a:rPr lang="fr-CH" sz="1800" b="1" dirty="0"/>
              <a:t>» (AP) </a:t>
            </a:r>
            <a:r>
              <a:rPr lang="fr-CH" sz="1800" dirty="0" err="1"/>
              <a:t>finanziell</a:t>
            </a:r>
            <a:r>
              <a:rPr lang="fr-CH" sz="1800" dirty="0"/>
              <a:t> </a:t>
            </a:r>
            <a:r>
              <a:rPr lang="fr-CH" sz="1800" dirty="0" err="1"/>
              <a:t>bei</a:t>
            </a:r>
            <a:r>
              <a:rPr lang="fr-CH" sz="1800" dirty="0"/>
              <a:t> </a:t>
            </a:r>
            <a:r>
              <a:rPr lang="fr-CH" sz="1800" dirty="0" err="1"/>
              <a:t>Verkehrsinfrastrukturen</a:t>
            </a:r>
            <a:r>
              <a:rPr lang="fr-CH" sz="1800" dirty="0"/>
              <a:t> via den Fonds NAF (</a:t>
            </a:r>
            <a:r>
              <a:rPr lang="fr-CH" sz="1800" dirty="0" err="1"/>
              <a:t>Nationalstrassen</a:t>
            </a:r>
            <a:r>
              <a:rPr lang="fr-CH" sz="1800" dirty="0"/>
              <a:t>-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Agglomerationsverkehrs</a:t>
            </a:r>
            <a:r>
              <a:rPr lang="fr-CH" sz="1800" dirty="0"/>
              <a:t>-Fonds)</a:t>
            </a:r>
          </a:p>
          <a:p>
            <a:pPr lvl="2"/>
            <a:r>
              <a:rPr lang="fr-CH" sz="1800" dirty="0"/>
              <a:t>Der Bund </a:t>
            </a:r>
            <a:r>
              <a:rPr lang="fr-CH" sz="1800" dirty="0" err="1"/>
              <a:t>subventionniert</a:t>
            </a:r>
            <a:r>
              <a:rPr lang="fr-CH" sz="1800" dirty="0"/>
              <a:t> </a:t>
            </a:r>
            <a:r>
              <a:rPr lang="fr-CH" sz="1800" dirty="0" err="1"/>
              <a:t>zwischen</a:t>
            </a:r>
            <a:r>
              <a:rPr lang="fr-CH" sz="1800" dirty="0"/>
              <a:t> </a:t>
            </a:r>
            <a:r>
              <a:rPr lang="fr-CH" sz="1800" b="1" dirty="0"/>
              <a:t>30-50% </a:t>
            </a:r>
            <a:r>
              <a:rPr lang="fr-CH" sz="1800" dirty="0"/>
              <a:t>die </a:t>
            </a:r>
            <a:r>
              <a:rPr lang="fr-CH" sz="1800" dirty="0" err="1"/>
              <a:t>Verkehrsinfrastrukturmassnahmen</a:t>
            </a:r>
            <a:r>
              <a:rPr lang="fr-CH" sz="1800" dirty="0"/>
              <a:t> der </a:t>
            </a:r>
            <a:r>
              <a:rPr lang="fr-CH" sz="1800" dirty="0" err="1"/>
              <a:t>Kategorie</a:t>
            </a:r>
            <a:r>
              <a:rPr lang="fr-CH" sz="1800" dirty="0"/>
              <a:t> A.</a:t>
            </a:r>
          </a:p>
          <a:p>
            <a:pPr lvl="2"/>
            <a:r>
              <a:rPr lang="fr-CH" sz="1800" dirty="0"/>
              <a:t>Die </a:t>
            </a:r>
            <a:r>
              <a:rPr lang="fr-CH" sz="1800" dirty="0" err="1"/>
              <a:t>verantwortlichen</a:t>
            </a:r>
            <a:r>
              <a:rPr lang="fr-CH" sz="1800" dirty="0"/>
              <a:t> Organe, die «</a:t>
            </a:r>
            <a:r>
              <a:rPr lang="fr-CH" sz="1800" dirty="0" err="1"/>
              <a:t>Agglomeration</a:t>
            </a:r>
            <a:r>
              <a:rPr lang="fr-CH" sz="1800" dirty="0"/>
              <a:t>» </a:t>
            </a:r>
            <a:r>
              <a:rPr lang="fr-CH" sz="1800" dirty="0" err="1"/>
              <a:t>erarbeiten</a:t>
            </a:r>
            <a:r>
              <a:rPr lang="fr-CH" sz="1800" dirty="0"/>
              <a:t> die AP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reichen</a:t>
            </a:r>
            <a:r>
              <a:rPr lang="fr-CH" sz="1800" dirty="0"/>
              <a:t> </a:t>
            </a:r>
            <a:r>
              <a:rPr lang="fr-CH" sz="1800" dirty="0" err="1"/>
              <a:t>sie</a:t>
            </a:r>
            <a:r>
              <a:rPr lang="fr-CH" sz="1800" dirty="0"/>
              <a:t> </a:t>
            </a:r>
            <a:r>
              <a:rPr lang="fr-CH" sz="1800" dirty="0" err="1"/>
              <a:t>beim</a:t>
            </a:r>
            <a:r>
              <a:rPr lang="fr-CH" sz="1800" dirty="0"/>
              <a:t> Bund </a:t>
            </a:r>
            <a:r>
              <a:rPr lang="fr-CH" sz="1800" dirty="0" err="1"/>
              <a:t>ein</a:t>
            </a:r>
            <a:r>
              <a:rPr lang="fr-CH" sz="1800" dirty="0"/>
              <a:t>.</a:t>
            </a:r>
          </a:p>
          <a:p>
            <a:pPr lvl="2"/>
            <a:endParaRPr lang="fr-CH" sz="2000" dirty="0"/>
          </a:p>
          <a:p>
            <a:pPr lvl="2"/>
            <a:endParaRPr lang="fr-CH" sz="2000" dirty="0"/>
          </a:p>
          <a:p>
            <a:pPr marL="1587" lvl="1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89675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de-CH" sz="3200" dirty="0">
                <a:cs typeface="+mn-cs"/>
              </a:rPr>
              <a:t>5. Agglomerationsprogramm / </a:t>
            </a:r>
            <a:r>
              <a:rPr lang="fr-CH" sz="3200" dirty="0">
                <a:cs typeface="+mn-cs"/>
              </a:rPr>
              <a:t>Projets d’agglomération </a:t>
            </a:r>
            <a:r>
              <a:rPr lang="de-CH" sz="3200" dirty="0">
                <a:cs typeface="+mn-cs"/>
              </a:rPr>
              <a:t>  </a:t>
            </a:r>
            <a:br>
              <a:rPr lang="fr-CH" sz="3200" dirty="0">
                <a:cs typeface="+mn-cs"/>
              </a:rPr>
            </a:br>
            <a:r>
              <a:rPr lang="fr-CH" dirty="0"/>
              <a:t>—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B397D7-9298-1DF5-384D-7D11A75CDD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340768"/>
            <a:ext cx="10989733" cy="307777"/>
          </a:xfrm>
        </p:spPr>
        <p:txBody>
          <a:bodyPr/>
          <a:lstStyle/>
          <a:p>
            <a:r>
              <a:rPr lang="fr-CH" b="1" dirty="0"/>
              <a:t>Contenu d’un programme d’agglomération / </a:t>
            </a:r>
            <a:r>
              <a:rPr lang="fr-CH" b="1" dirty="0" err="1"/>
              <a:t>Inhalt</a:t>
            </a:r>
            <a:r>
              <a:rPr lang="fr-CH" b="1" dirty="0"/>
              <a:t> des </a:t>
            </a:r>
            <a:r>
              <a:rPr lang="fr-CH" b="1" dirty="0" err="1"/>
              <a:t>Agglomerationsprogramm</a:t>
            </a:r>
            <a:endParaRPr lang="fr-CH" b="1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1A82F02-0645-E34C-CF3D-74379A1C911D}"/>
              </a:ext>
            </a:extLst>
          </p:cNvPr>
          <p:cNvSpPr txBox="1">
            <a:spLocks/>
          </p:cNvSpPr>
          <p:nvPr/>
        </p:nvSpPr>
        <p:spPr bwMode="auto">
          <a:xfrm>
            <a:off x="609600" y="1823913"/>
            <a:ext cx="9012832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3 thématiques obligatoires 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CH" dirty="0"/>
              <a:t>	mobilité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CH" dirty="0"/>
              <a:t>	urbanisation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CH" dirty="0"/>
              <a:t>	environnement / paysage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fr-CH" dirty="0"/>
          </a:p>
          <a:p>
            <a:r>
              <a:rPr lang="fr-CH" sz="2200" dirty="0"/>
              <a:t>3 </a:t>
            </a:r>
            <a:r>
              <a:rPr lang="fr-CH" sz="2200" dirty="0" err="1"/>
              <a:t>obligatorische</a:t>
            </a:r>
            <a:r>
              <a:rPr lang="fr-CH" sz="2200" dirty="0"/>
              <a:t> </a:t>
            </a:r>
            <a:r>
              <a:rPr lang="fr-CH" sz="2200" dirty="0" err="1"/>
              <a:t>Themen</a:t>
            </a:r>
            <a:r>
              <a:rPr lang="fr-CH" sz="2200" dirty="0"/>
              <a:t>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CH" sz="2200" dirty="0"/>
              <a:t>	</a:t>
            </a:r>
            <a:r>
              <a:rPr lang="fr-CH" sz="2200" dirty="0" err="1"/>
              <a:t>Verkehr</a:t>
            </a:r>
            <a:endParaRPr lang="fr-CH" sz="22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fr-CH" sz="2200" dirty="0"/>
              <a:t>	</a:t>
            </a:r>
            <a:r>
              <a:rPr lang="fr-CH" sz="2200" dirty="0" err="1"/>
              <a:t>Siedlung</a:t>
            </a:r>
            <a:endParaRPr lang="fr-CH" sz="22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fr-CH" sz="2200" dirty="0"/>
              <a:t>	Umwelt/</a:t>
            </a:r>
            <a:r>
              <a:rPr lang="fr-CH" sz="2200" dirty="0" err="1"/>
              <a:t>Landschaft</a:t>
            </a:r>
            <a:endParaRPr lang="fr-CH" sz="2200" dirty="0"/>
          </a:p>
          <a:p>
            <a:pPr marL="541337" lvl="3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01956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de-CH" sz="3200" dirty="0">
                <a:cs typeface="+mn-cs"/>
              </a:rPr>
              <a:t>5. Agglomerationsprogramm / </a:t>
            </a:r>
            <a:r>
              <a:rPr lang="fr-CH" sz="3200" dirty="0">
                <a:cs typeface="+mn-cs"/>
              </a:rPr>
              <a:t>Projets d’agglomération </a:t>
            </a:r>
            <a:r>
              <a:rPr lang="de-CH" sz="3200" dirty="0">
                <a:cs typeface="+mn-cs"/>
              </a:rPr>
              <a:t>  </a:t>
            </a:r>
            <a:br>
              <a:rPr lang="fr-CH" sz="3200" dirty="0">
                <a:cs typeface="+mn-cs"/>
              </a:rPr>
            </a:br>
            <a:r>
              <a:rPr lang="fr-CH" dirty="0"/>
              <a:t>—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1A82F02-0645-E34C-CF3D-74379A1C911D}"/>
              </a:ext>
            </a:extLst>
          </p:cNvPr>
          <p:cNvSpPr txBox="1">
            <a:spLocks/>
          </p:cNvSpPr>
          <p:nvPr/>
        </p:nvSpPr>
        <p:spPr bwMode="auto">
          <a:xfrm>
            <a:off x="479376" y="1539873"/>
            <a:ext cx="901283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7575" lvl="3" indent="-457200">
              <a:buAutoNum type="arabicPeriod"/>
            </a:pPr>
            <a:r>
              <a:rPr lang="fr-CH" sz="1800" dirty="0"/>
              <a:t>Analyse de la situation et des tendances (rapport de mise en œuvre)</a:t>
            </a:r>
          </a:p>
          <a:p>
            <a:pPr marL="917575" lvl="3" indent="-457200">
              <a:buAutoNum type="arabicPeriod"/>
            </a:pPr>
            <a:r>
              <a:rPr lang="fr-CH" sz="1800" dirty="0"/>
              <a:t>Vision d’ensemble</a:t>
            </a:r>
          </a:p>
          <a:p>
            <a:pPr marL="917575" lvl="3" indent="-457200">
              <a:buAutoNum type="arabicPeriod"/>
            </a:pPr>
            <a:r>
              <a:rPr lang="fr-CH" sz="1800" dirty="0"/>
              <a:t>Besoin d’action</a:t>
            </a:r>
          </a:p>
          <a:p>
            <a:pPr marL="917575" lvl="3" indent="-457200">
              <a:buAutoNum type="arabicPeriod"/>
            </a:pPr>
            <a:r>
              <a:rPr lang="fr-CH" sz="1800" dirty="0"/>
              <a:t>Stratégies sectorielles</a:t>
            </a:r>
          </a:p>
          <a:p>
            <a:pPr marL="917575" lvl="3" indent="-457200">
              <a:buAutoNum type="arabicPeriod"/>
            </a:pPr>
            <a:r>
              <a:rPr lang="fr-CH" sz="1800" dirty="0"/>
              <a:t>Mesures (et leur priorisation)</a:t>
            </a:r>
          </a:p>
          <a:p>
            <a:pPr marL="460375" lvl="3" indent="0">
              <a:buNone/>
            </a:pPr>
            <a:endParaRPr lang="fr-CH" sz="1800" dirty="0"/>
          </a:p>
          <a:p>
            <a:r>
              <a:rPr lang="fr-CH" sz="1800" b="1" dirty="0" err="1"/>
              <a:t>Aufbau</a:t>
            </a:r>
            <a:r>
              <a:rPr lang="fr-CH" sz="1800" b="1" dirty="0"/>
              <a:t> </a:t>
            </a:r>
            <a:r>
              <a:rPr lang="fr-CH" sz="1800" b="1" dirty="0" err="1"/>
              <a:t>eines</a:t>
            </a:r>
            <a:r>
              <a:rPr lang="fr-CH" sz="1800" b="1" dirty="0"/>
              <a:t> AP</a:t>
            </a:r>
          </a:p>
          <a:p>
            <a:pPr marL="917575" lvl="3" indent="-457200">
              <a:buAutoNum type="arabicPeriod"/>
            </a:pPr>
            <a:r>
              <a:rPr lang="fr-CH" sz="1800" dirty="0" err="1"/>
              <a:t>Situationsanalyse</a:t>
            </a:r>
            <a:r>
              <a:rPr lang="fr-CH" sz="1800" dirty="0"/>
              <a:t>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Tendenzen</a:t>
            </a:r>
            <a:r>
              <a:rPr lang="fr-CH" sz="1800" dirty="0"/>
              <a:t> (</a:t>
            </a:r>
            <a:r>
              <a:rPr lang="fr-CH" sz="1800" dirty="0" err="1"/>
              <a:t>Umsetzungsbericht</a:t>
            </a:r>
            <a:r>
              <a:rPr lang="fr-CH" sz="1800" dirty="0"/>
              <a:t>)</a:t>
            </a:r>
          </a:p>
          <a:p>
            <a:pPr marL="917575" lvl="3" indent="-457200">
              <a:buAutoNum type="arabicPeriod"/>
            </a:pPr>
            <a:r>
              <a:rPr lang="fr-CH" sz="1800" dirty="0" err="1"/>
              <a:t>Zukunftsbild</a:t>
            </a:r>
            <a:endParaRPr lang="fr-CH" sz="1800" dirty="0"/>
          </a:p>
          <a:p>
            <a:pPr marL="917575" lvl="3" indent="-457200">
              <a:buAutoNum type="arabicPeriod"/>
            </a:pPr>
            <a:r>
              <a:rPr lang="fr-CH" sz="1800" dirty="0" err="1"/>
              <a:t>Handlungsbedarf</a:t>
            </a:r>
            <a:endParaRPr lang="fr-CH" sz="1800" dirty="0"/>
          </a:p>
          <a:p>
            <a:pPr marL="917575" lvl="3" indent="-457200">
              <a:buAutoNum type="arabicPeriod"/>
            </a:pPr>
            <a:r>
              <a:rPr lang="fr-CH" sz="1800" dirty="0" err="1"/>
              <a:t>Teilstrategien</a:t>
            </a:r>
            <a:endParaRPr lang="fr-CH" sz="1800" dirty="0"/>
          </a:p>
          <a:p>
            <a:pPr marL="917575" lvl="3" indent="-457200">
              <a:buAutoNum type="arabicPeriod"/>
            </a:pPr>
            <a:r>
              <a:rPr lang="fr-CH" sz="1800" dirty="0" err="1"/>
              <a:t>Massnahmen</a:t>
            </a:r>
            <a:r>
              <a:rPr lang="fr-CH" sz="1800" dirty="0"/>
              <a:t>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deren</a:t>
            </a:r>
            <a:r>
              <a:rPr lang="fr-CH" sz="1800" dirty="0"/>
              <a:t> Priorisation</a:t>
            </a:r>
          </a:p>
          <a:p>
            <a:pPr marL="541337" lvl="3" indent="0">
              <a:buNone/>
            </a:pPr>
            <a:endParaRPr lang="fr-CH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A4C0973-13FC-04A0-C568-889957290988}"/>
              </a:ext>
            </a:extLst>
          </p:cNvPr>
          <p:cNvSpPr txBox="1"/>
          <p:nvPr/>
        </p:nvSpPr>
        <p:spPr>
          <a:xfrm>
            <a:off x="-1524501" y="1124744"/>
            <a:ext cx="60970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H" sz="1800" b="1" dirty="0"/>
              <a:t>Structure d’un PA </a:t>
            </a:r>
            <a:endParaRPr lang="fr-CH" sz="1800" dirty="0"/>
          </a:p>
        </p:txBody>
      </p:sp>
    </p:spTree>
    <p:extLst>
      <p:ext uri="{BB962C8B-B14F-4D97-AF65-F5344CB8AC3E}">
        <p14:creationId xmlns:p14="http://schemas.microsoft.com/office/powerpoint/2010/main" val="1393383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de-CH" sz="3200" dirty="0">
                <a:cs typeface="+mn-cs"/>
              </a:rPr>
              <a:t>5. Agglomerationsprogramm / </a:t>
            </a:r>
            <a:r>
              <a:rPr lang="fr-CH" sz="3200" dirty="0">
                <a:cs typeface="+mn-cs"/>
              </a:rPr>
              <a:t>Projets d’agglomération </a:t>
            </a:r>
            <a:r>
              <a:rPr lang="de-CH" sz="3200" dirty="0">
                <a:cs typeface="+mn-cs"/>
              </a:rPr>
              <a:t>  </a:t>
            </a:r>
            <a:br>
              <a:rPr lang="fr-CH" sz="3200" dirty="0">
                <a:cs typeface="+mn-cs"/>
              </a:rPr>
            </a:br>
            <a:r>
              <a:rPr lang="fr-CH" dirty="0"/>
              <a:t>—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A492CAF-CB15-F9E2-AAA2-9F2111E40D5A}"/>
              </a:ext>
            </a:extLst>
          </p:cNvPr>
          <p:cNvSpPr txBox="1"/>
          <p:nvPr/>
        </p:nvSpPr>
        <p:spPr>
          <a:xfrm>
            <a:off x="33872" y="1225689"/>
            <a:ext cx="12038792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82663" indent="-982663" algn="l"/>
            <a:endParaRPr lang="fr-CH" sz="1800" dirty="0"/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r>
              <a:rPr lang="fr-CH" sz="1800" dirty="0"/>
              <a:t>Depuis 2007, les agglomérations déposent </a:t>
            </a:r>
            <a:r>
              <a:rPr lang="fr-CH" sz="1800" b="1" dirty="0"/>
              <a:t>tous les quatre ans </a:t>
            </a:r>
            <a:r>
              <a:rPr lang="fr-CH" sz="1800" dirty="0"/>
              <a:t>des projets d’agglomération qui sont examinés et, le cas échéant, cofinancés. </a:t>
            </a:r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r>
              <a:rPr lang="fr-CH" sz="1800" dirty="0"/>
              <a:t>Les projets de 1</a:t>
            </a:r>
            <a:r>
              <a:rPr lang="fr-CH" sz="1800" baseline="30000" dirty="0"/>
              <a:t>ère</a:t>
            </a:r>
            <a:r>
              <a:rPr lang="fr-CH" sz="1800" dirty="0"/>
              <a:t> – 3</a:t>
            </a:r>
            <a:r>
              <a:rPr lang="fr-CH" sz="1800" baseline="30000" dirty="0"/>
              <a:t>ème</a:t>
            </a:r>
            <a:r>
              <a:rPr lang="fr-CH" sz="1800" dirty="0"/>
              <a:t> générations sont déjà en phase de mise en œuvre.</a:t>
            </a:r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r>
              <a:rPr lang="fr-CH" sz="1800" dirty="0"/>
              <a:t>Les projets PA4 sont en cours d’approbation (crédit par le Parlement national) </a:t>
            </a:r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r>
              <a:rPr lang="fr-CH" sz="1800" dirty="0"/>
              <a:t>Les PA5 doivent être déposés au plus tard le 30 juin 2025</a:t>
            </a:r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endParaRPr lang="fr-CH" sz="1800" dirty="0"/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endParaRPr lang="fr-CH" sz="1800" dirty="0"/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r>
              <a:rPr lang="fr-CH" sz="1800" dirty="0" err="1"/>
              <a:t>Seit</a:t>
            </a:r>
            <a:r>
              <a:rPr lang="fr-CH" sz="1800" dirty="0"/>
              <a:t> 2007 </a:t>
            </a:r>
            <a:r>
              <a:rPr lang="fr-CH" sz="1800" dirty="0" err="1"/>
              <a:t>können</a:t>
            </a:r>
            <a:r>
              <a:rPr lang="fr-CH" sz="1800" dirty="0"/>
              <a:t> die </a:t>
            </a:r>
            <a:r>
              <a:rPr lang="fr-CH" sz="1800" dirty="0" err="1"/>
              <a:t>Agglomerationen</a:t>
            </a:r>
            <a:r>
              <a:rPr lang="fr-CH" sz="1800" dirty="0"/>
              <a:t> </a:t>
            </a:r>
            <a:r>
              <a:rPr lang="fr-CH" sz="1800" b="1" dirty="0" err="1"/>
              <a:t>alle</a:t>
            </a:r>
            <a:r>
              <a:rPr lang="fr-CH" sz="1800" b="1" dirty="0"/>
              <a:t> 4 </a:t>
            </a:r>
            <a:r>
              <a:rPr lang="fr-CH" sz="1800" b="1" dirty="0" err="1"/>
              <a:t>Jahre</a:t>
            </a:r>
            <a:r>
              <a:rPr lang="fr-CH" sz="1800" b="1" dirty="0"/>
              <a:t> </a:t>
            </a:r>
            <a:r>
              <a:rPr lang="fr-CH" sz="1800" b="1" dirty="0" err="1"/>
              <a:t>ein</a:t>
            </a:r>
            <a:r>
              <a:rPr lang="fr-CH" sz="1800" b="1" dirty="0"/>
              <a:t> </a:t>
            </a:r>
            <a:r>
              <a:rPr lang="fr-CH" sz="1800" dirty="0"/>
              <a:t>AP </a:t>
            </a:r>
            <a:r>
              <a:rPr lang="fr-CH" sz="1800" dirty="0" err="1"/>
              <a:t>einreichen</a:t>
            </a:r>
            <a:r>
              <a:rPr lang="fr-CH" sz="1800" dirty="0"/>
              <a:t>, das </a:t>
            </a:r>
            <a:r>
              <a:rPr lang="fr-CH" sz="1800" dirty="0" err="1"/>
              <a:t>geprüft</a:t>
            </a:r>
            <a:r>
              <a:rPr lang="fr-CH" sz="1800" dirty="0"/>
              <a:t> </a:t>
            </a:r>
            <a:r>
              <a:rPr lang="fr-CH" sz="1800" dirty="0" err="1"/>
              <a:t>und</a:t>
            </a:r>
            <a:r>
              <a:rPr lang="fr-CH" sz="1800" dirty="0"/>
              <a:t> </a:t>
            </a:r>
            <a:r>
              <a:rPr lang="fr-CH" sz="1800" dirty="0" err="1"/>
              <a:t>allenfalls</a:t>
            </a:r>
            <a:r>
              <a:rPr lang="fr-CH" sz="1800" dirty="0"/>
              <a:t> </a:t>
            </a:r>
            <a:r>
              <a:rPr lang="fr-CH" sz="1800" dirty="0" err="1"/>
              <a:t>mitfinanziert</a:t>
            </a:r>
            <a:r>
              <a:rPr lang="fr-CH" sz="1800" dirty="0"/>
              <a:t> </a:t>
            </a:r>
            <a:r>
              <a:rPr lang="fr-CH" sz="1800" dirty="0" err="1"/>
              <a:t>wird</a:t>
            </a:r>
            <a:r>
              <a:rPr lang="fr-CH" sz="1800" dirty="0"/>
              <a:t>.</a:t>
            </a:r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r>
              <a:rPr lang="fr-CH" sz="1800" dirty="0"/>
              <a:t>Die AP der 1. – 3. </a:t>
            </a:r>
            <a:r>
              <a:rPr lang="fr-CH" sz="1800" dirty="0" err="1"/>
              <a:t>Generation</a:t>
            </a:r>
            <a:r>
              <a:rPr lang="fr-CH" sz="1800" dirty="0"/>
              <a:t> </a:t>
            </a:r>
            <a:r>
              <a:rPr lang="fr-CH" sz="1800" dirty="0" err="1"/>
              <a:t>sind</a:t>
            </a:r>
            <a:r>
              <a:rPr lang="fr-CH" sz="1800" dirty="0"/>
              <a:t> </a:t>
            </a:r>
            <a:r>
              <a:rPr lang="fr-CH" sz="1800" dirty="0" err="1"/>
              <a:t>bereits</a:t>
            </a:r>
            <a:r>
              <a:rPr lang="fr-CH" sz="1800" dirty="0"/>
              <a:t> in der </a:t>
            </a:r>
            <a:r>
              <a:rPr lang="fr-CH" sz="1800" dirty="0" err="1"/>
              <a:t>Umsetzung</a:t>
            </a:r>
            <a:r>
              <a:rPr lang="fr-CH" sz="1800" dirty="0"/>
              <a:t>.</a:t>
            </a:r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r>
              <a:rPr lang="fr-CH" sz="1800" dirty="0"/>
              <a:t>Die AP4 </a:t>
            </a:r>
            <a:r>
              <a:rPr lang="fr-CH" sz="1800" dirty="0" err="1"/>
              <a:t>sind</a:t>
            </a:r>
            <a:r>
              <a:rPr lang="fr-CH" sz="1800" dirty="0"/>
              <a:t> in der </a:t>
            </a:r>
            <a:r>
              <a:rPr lang="fr-CH" sz="1800" dirty="0" err="1"/>
              <a:t>Genehmigung</a:t>
            </a:r>
            <a:r>
              <a:rPr lang="fr-CH" sz="1800" dirty="0"/>
              <a:t> (</a:t>
            </a:r>
            <a:r>
              <a:rPr lang="fr-CH" sz="1800" dirty="0" err="1"/>
              <a:t>Verpflichtungskredit</a:t>
            </a:r>
            <a:r>
              <a:rPr lang="fr-CH" sz="1800" dirty="0"/>
              <a:t> </a:t>
            </a:r>
            <a:r>
              <a:rPr lang="fr-CH" sz="1800" dirty="0" err="1"/>
              <a:t>durch</a:t>
            </a:r>
            <a:r>
              <a:rPr lang="fr-CH" sz="1800" dirty="0"/>
              <a:t> das </a:t>
            </a:r>
            <a:r>
              <a:rPr lang="fr-CH" sz="1800" dirty="0" err="1"/>
              <a:t>Bundesparlament</a:t>
            </a:r>
            <a:r>
              <a:rPr lang="fr-CH" sz="1800" dirty="0"/>
              <a:t> </a:t>
            </a:r>
            <a:r>
              <a:rPr lang="fr-CH" sz="1800" dirty="0" err="1"/>
              <a:t>steht</a:t>
            </a:r>
            <a:r>
              <a:rPr lang="fr-CH" sz="1800" dirty="0"/>
              <a:t> </a:t>
            </a:r>
            <a:r>
              <a:rPr lang="fr-CH" sz="1800" dirty="0" err="1"/>
              <a:t>noch</a:t>
            </a:r>
            <a:r>
              <a:rPr lang="fr-CH" sz="1800" dirty="0"/>
              <a:t> </a:t>
            </a:r>
            <a:r>
              <a:rPr lang="fr-CH" sz="1800" dirty="0" err="1"/>
              <a:t>aus</a:t>
            </a:r>
            <a:r>
              <a:rPr lang="fr-CH" sz="1800" dirty="0"/>
              <a:t>)</a:t>
            </a:r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r>
              <a:rPr lang="fr-CH" sz="1800" dirty="0"/>
              <a:t>Die AP5 </a:t>
            </a:r>
            <a:r>
              <a:rPr lang="fr-CH" sz="1800" dirty="0" err="1"/>
              <a:t>müssen</a:t>
            </a:r>
            <a:r>
              <a:rPr lang="fr-CH" sz="1800" dirty="0"/>
              <a:t> </a:t>
            </a:r>
            <a:r>
              <a:rPr lang="fr-CH" sz="1800" dirty="0" err="1"/>
              <a:t>am</a:t>
            </a:r>
            <a:r>
              <a:rPr lang="fr-CH" sz="1800" dirty="0"/>
              <a:t> 30. Juni 2025 </a:t>
            </a:r>
            <a:r>
              <a:rPr lang="fr-CH" sz="1800" dirty="0" err="1"/>
              <a:t>eingereicht</a:t>
            </a:r>
            <a:r>
              <a:rPr lang="fr-CH" sz="1800" dirty="0"/>
              <a:t> </a:t>
            </a:r>
            <a:r>
              <a:rPr lang="fr-CH" sz="1800" dirty="0" err="1"/>
              <a:t>werden</a:t>
            </a:r>
            <a:r>
              <a:rPr lang="fr-CH" sz="1800" dirty="0"/>
              <a:t>.</a:t>
            </a:r>
          </a:p>
          <a:p>
            <a:pPr marL="895350" lvl="1" indent="-438150" algn="l">
              <a:buFont typeface="Wingdings" panose="05000000000000000000" pitchFamily="2" charset="2"/>
              <a:buChar char="Ø"/>
            </a:pPr>
            <a:endParaRPr lang="fr-CH" dirty="0"/>
          </a:p>
          <a:p>
            <a:pPr lvl="1" algn="l">
              <a:buFont typeface="Wingdings" panose="05000000000000000000" pitchFamily="2" charset="2"/>
              <a:buChar char="Ø"/>
            </a:pPr>
            <a:endParaRPr lang="fr-CH" sz="2000" dirty="0"/>
          </a:p>
          <a:p>
            <a:pPr lvl="1" algn="l">
              <a:buFont typeface="Wingdings" panose="05000000000000000000" pitchFamily="2" charset="2"/>
              <a:buChar char="Ø"/>
            </a:pPr>
            <a:endParaRPr lang="fr-CH" sz="2000" dirty="0"/>
          </a:p>
          <a:p>
            <a:pPr lvl="1" algn="l">
              <a:buFont typeface="Wingdings" panose="05000000000000000000" pitchFamily="2" charset="2"/>
              <a:buChar char="Ø"/>
            </a:pPr>
            <a:endParaRPr lang="fr-CH" dirty="0"/>
          </a:p>
          <a:p>
            <a:pPr lvl="1" algn="l">
              <a:buFont typeface="Wingdings" panose="05000000000000000000" pitchFamily="2" charset="2"/>
              <a:buChar char="Ø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0300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H" dirty="0"/>
              <a:t>Introduction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479376" y="1412776"/>
            <a:ext cx="12385376" cy="3431709"/>
          </a:xfrm>
        </p:spPr>
        <p:txBody>
          <a:bodyPr/>
          <a:lstStyle/>
          <a:p>
            <a:pPr lvl="1"/>
            <a:endParaRPr lang="fr-CH" dirty="0"/>
          </a:p>
          <a:p>
            <a:pPr lvl="0"/>
            <a:r>
              <a:rPr lang="de-CH" sz="2400" dirty="0">
                <a:cs typeface="+mn-cs"/>
              </a:rPr>
              <a:t>1. Begrüssung / </a:t>
            </a:r>
            <a:r>
              <a:rPr lang="de-CH" sz="2400" dirty="0" err="1">
                <a:cs typeface="+mn-cs"/>
              </a:rPr>
              <a:t>Salutations</a:t>
            </a:r>
            <a:r>
              <a:rPr lang="de-CH" sz="2400" dirty="0">
                <a:cs typeface="+mn-cs"/>
              </a:rPr>
              <a:t>                                </a:t>
            </a:r>
          </a:p>
          <a:p>
            <a:pPr lvl="0"/>
            <a:r>
              <a:rPr lang="de-CH" sz="2400" dirty="0">
                <a:cs typeface="+mn-cs"/>
              </a:rPr>
              <a:t>2. Agenda / Agenda</a:t>
            </a:r>
            <a:endParaRPr lang="fr-CH" sz="2400" dirty="0">
              <a:cs typeface="+mn-cs"/>
            </a:endParaRPr>
          </a:p>
          <a:p>
            <a:pPr lvl="0"/>
            <a:r>
              <a:rPr lang="de-CH" sz="2400" dirty="0">
                <a:cs typeface="+mn-cs"/>
              </a:rPr>
              <a:t>3. Agglomeration Freiburg / </a:t>
            </a:r>
            <a:r>
              <a:rPr lang="fr-CH" sz="2400" dirty="0">
                <a:cs typeface="+mn-cs"/>
              </a:rPr>
              <a:t>Agglomération de Fribourg</a:t>
            </a:r>
            <a:r>
              <a:rPr lang="de-CH" sz="2400" dirty="0">
                <a:cs typeface="+mn-cs"/>
              </a:rPr>
              <a:t>                     </a:t>
            </a:r>
            <a:endParaRPr lang="fr-CH" sz="2400" dirty="0">
              <a:cs typeface="+mn-cs"/>
            </a:endParaRPr>
          </a:p>
          <a:p>
            <a:pPr lvl="0"/>
            <a:r>
              <a:rPr lang="de-CH" sz="2400" dirty="0">
                <a:cs typeface="+mn-cs"/>
              </a:rPr>
              <a:t>4. Die neue Agglomeration Freiburg / La </a:t>
            </a:r>
            <a:r>
              <a:rPr lang="fr-CH" sz="2400" dirty="0">
                <a:cs typeface="+mn-cs"/>
              </a:rPr>
              <a:t>nouvelle agglomération de Fribourg </a:t>
            </a:r>
            <a:r>
              <a:rPr lang="de-CH" sz="2400" dirty="0">
                <a:cs typeface="+mn-cs"/>
              </a:rPr>
              <a:t>                       </a:t>
            </a:r>
            <a:endParaRPr lang="fr-CH" sz="2400" dirty="0">
              <a:cs typeface="+mn-cs"/>
            </a:endParaRPr>
          </a:p>
          <a:p>
            <a:pPr lvl="0"/>
            <a:r>
              <a:rPr lang="de-CH" sz="2400" dirty="0">
                <a:cs typeface="+mn-cs"/>
              </a:rPr>
              <a:t>5. Agglomerationsprogramm / </a:t>
            </a:r>
            <a:r>
              <a:rPr lang="fr-CH" sz="2400" dirty="0">
                <a:cs typeface="+mn-cs"/>
              </a:rPr>
              <a:t>Projets d’agglomération </a:t>
            </a:r>
            <a:r>
              <a:rPr lang="de-CH" sz="2400" dirty="0">
                <a:cs typeface="+mn-cs"/>
              </a:rPr>
              <a:t>  </a:t>
            </a:r>
            <a:endParaRPr lang="fr-CH" sz="2400" dirty="0">
              <a:cs typeface="+mn-cs"/>
            </a:endParaRPr>
          </a:p>
          <a:p>
            <a:pPr lvl="0"/>
            <a:r>
              <a:rPr lang="de-CH" sz="2400" dirty="0">
                <a:cs typeface="+mn-cs"/>
              </a:rPr>
              <a:t>6. </a:t>
            </a:r>
            <a:r>
              <a:rPr lang="fr-CH" sz="2400" dirty="0">
                <a:cs typeface="+mn-cs"/>
              </a:rPr>
              <a:t>Conclusion / </a:t>
            </a:r>
            <a:r>
              <a:rPr lang="fr-CH" sz="2400" dirty="0" err="1">
                <a:cs typeface="+mn-cs"/>
              </a:rPr>
              <a:t>Schlussfolgerung</a:t>
            </a:r>
            <a:r>
              <a:rPr lang="fr-CH" sz="2400" dirty="0">
                <a:cs typeface="+mn-cs"/>
              </a:rPr>
              <a:t> </a:t>
            </a:r>
            <a:r>
              <a:rPr lang="de-CH" sz="2400" dirty="0">
                <a:cs typeface="+mn-cs"/>
              </a:rPr>
              <a:t>                   </a:t>
            </a:r>
          </a:p>
          <a:p>
            <a:pPr lvl="0"/>
            <a:r>
              <a:rPr lang="de-CH" sz="2400" dirty="0">
                <a:cs typeface="+mn-cs"/>
              </a:rPr>
              <a:t>7. </a:t>
            </a:r>
            <a:r>
              <a:rPr lang="fr-CH" sz="2400" dirty="0" err="1">
                <a:cs typeface="+mn-cs"/>
              </a:rPr>
              <a:t>Fragen</a:t>
            </a:r>
            <a:r>
              <a:rPr lang="fr-CH" sz="2400" dirty="0">
                <a:cs typeface="+mn-cs"/>
              </a:rPr>
              <a:t> / Questions</a:t>
            </a:r>
          </a:p>
        </p:txBody>
      </p:sp>
    </p:spTree>
    <p:extLst>
      <p:ext uri="{BB962C8B-B14F-4D97-AF65-F5344CB8AC3E}">
        <p14:creationId xmlns:p14="http://schemas.microsoft.com/office/powerpoint/2010/main" val="1193443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de-CH" sz="3200" dirty="0">
                <a:cs typeface="+mn-cs"/>
              </a:rPr>
              <a:t>5. Agglomerationsprogramm / </a:t>
            </a:r>
            <a:r>
              <a:rPr lang="fr-CH" sz="3200" dirty="0">
                <a:cs typeface="+mn-cs"/>
              </a:rPr>
              <a:t>Projets d’agglomération </a:t>
            </a:r>
            <a:r>
              <a:rPr lang="de-CH" sz="3200" dirty="0">
                <a:cs typeface="+mn-cs"/>
              </a:rPr>
              <a:t>  </a:t>
            </a:r>
            <a:br>
              <a:rPr lang="fr-CH" sz="3200" dirty="0">
                <a:cs typeface="+mn-cs"/>
              </a:rPr>
            </a:br>
            <a:r>
              <a:rPr lang="fr-CH" dirty="0"/>
              <a:t>—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A492CAF-CB15-F9E2-AAA2-9F2111E40D5A}"/>
              </a:ext>
            </a:extLst>
          </p:cNvPr>
          <p:cNvSpPr txBox="1"/>
          <p:nvPr/>
        </p:nvSpPr>
        <p:spPr>
          <a:xfrm>
            <a:off x="33872" y="1225689"/>
            <a:ext cx="120387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/>
            <a:r>
              <a:rPr lang="fr-CH" dirty="0"/>
              <a:t>Pour l’Agglomération de Fribourg, trois PA ont été acceptés par la Confédération</a:t>
            </a:r>
          </a:p>
          <a:p>
            <a:pPr lvl="1" algn="l"/>
            <a:r>
              <a:rPr lang="fr-CH" dirty="0" err="1"/>
              <a:t>Für</a:t>
            </a:r>
            <a:r>
              <a:rPr lang="fr-CH" dirty="0"/>
              <a:t> die </a:t>
            </a:r>
            <a:r>
              <a:rPr lang="fr-CH" dirty="0" err="1"/>
              <a:t>Agglomeration</a:t>
            </a:r>
            <a:r>
              <a:rPr lang="fr-CH" dirty="0"/>
              <a:t> Freiburg </a:t>
            </a:r>
            <a:r>
              <a:rPr lang="fr-CH" dirty="0" err="1"/>
              <a:t>wurden</a:t>
            </a:r>
            <a:r>
              <a:rPr lang="fr-CH" dirty="0"/>
              <a:t> bis </a:t>
            </a:r>
            <a:r>
              <a:rPr lang="fr-CH" dirty="0" err="1"/>
              <a:t>anhin</a:t>
            </a:r>
            <a:r>
              <a:rPr lang="fr-CH" dirty="0"/>
              <a:t> 3 AP </a:t>
            </a:r>
            <a:r>
              <a:rPr lang="fr-CH" dirty="0" err="1"/>
              <a:t>vom</a:t>
            </a:r>
            <a:r>
              <a:rPr lang="fr-CH" dirty="0"/>
              <a:t> Bund </a:t>
            </a:r>
            <a:r>
              <a:rPr lang="fr-CH" dirty="0" err="1"/>
              <a:t>genehmigt</a:t>
            </a:r>
            <a:endParaRPr lang="fr-CH" dirty="0"/>
          </a:p>
          <a:p>
            <a:pPr lvl="1" algn="l"/>
            <a:endParaRPr lang="fr-CH" dirty="0"/>
          </a:p>
        </p:txBody>
      </p:sp>
      <p:graphicFrame>
        <p:nvGraphicFramePr>
          <p:cNvPr id="2" name="Tableau 4">
            <a:extLst>
              <a:ext uri="{FF2B5EF4-FFF2-40B4-BE49-F238E27FC236}">
                <a16:creationId xmlns:a16="http://schemas.microsoft.com/office/drawing/2014/main" id="{5B3760F2-003F-47A2-1F35-AF2C2FA85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757004"/>
              </p:ext>
            </p:extLst>
          </p:nvPr>
        </p:nvGraphicFramePr>
        <p:xfrm>
          <a:off x="3056466" y="2167882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368643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870145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9591471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endParaRPr lang="fr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Subventions fédérales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Taux de participation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63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>
                          <a:solidFill>
                            <a:schemeClr val="tx1"/>
                          </a:solidFill>
                        </a:rPr>
                        <a:t>PA2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23,24 </a:t>
                      </a:r>
                      <a:r>
                        <a:rPr lang="fr-CH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55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>
                          <a:solidFill>
                            <a:schemeClr val="tx1"/>
                          </a:solidFill>
                        </a:rPr>
                        <a:t>PA3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37,5 </a:t>
                      </a:r>
                      <a:r>
                        <a:rPr lang="fr-CH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43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>
                          <a:solidFill>
                            <a:schemeClr val="tx1"/>
                          </a:solidFill>
                        </a:rPr>
                        <a:t>PA4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43,08 </a:t>
                      </a:r>
                      <a:r>
                        <a:rPr lang="fr-CH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83819"/>
                  </a:ext>
                </a:extLst>
              </a:tr>
            </a:tbl>
          </a:graphicData>
        </a:graphic>
      </p:graphicFrame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EA773EC8-D822-B7EF-A6A8-768D84EC4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485658"/>
              </p:ext>
            </p:extLst>
          </p:nvPr>
        </p:nvGraphicFramePr>
        <p:xfrm>
          <a:off x="3056466" y="414908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368643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870145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9591471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endParaRPr lang="fr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fr-CH" dirty="0" err="1">
                          <a:solidFill>
                            <a:schemeClr val="tx1"/>
                          </a:solidFill>
                        </a:rPr>
                        <a:t>undes-subventionen</a:t>
                      </a:r>
                      <a:endParaRPr lang="fr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err="1">
                          <a:solidFill>
                            <a:schemeClr val="tx1"/>
                          </a:solidFill>
                        </a:rPr>
                        <a:t>Beteiligungssatz</a:t>
                      </a:r>
                      <a:endParaRPr lang="fr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635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>
                          <a:solidFill>
                            <a:schemeClr val="tx1"/>
                          </a:solidFill>
                        </a:rPr>
                        <a:t>AP2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23,24 </a:t>
                      </a:r>
                      <a:r>
                        <a:rPr lang="fr-CH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558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>
                          <a:solidFill>
                            <a:schemeClr val="tx1"/>
                          </a:solidFill>
                        </a:rPr>
                        <a:t>AP3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37,5 </a:t>
                      </a:r>
                      <a:r>
                        <a:rPr lang="fr-CH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43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>
                          <a:solidFill>
                            <a:schemeClr val="tx1"/>
                          </a:solidFill>
                        </a:rPr>
                        <a:t>AP4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43,08 </a:t>
                      </a:r>
                      <a:r>
                        <a:rPr lang="fr-CH" dirty="0" err="1">
                          <a:solidFill>
                            <a:schemeClr val="tx1"/>
                          </a:solidFill>
                        </a:rPr>
                        <a:t>Mio</a:t>
                      </a:r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>
                          <a:solidFill>
                            <a:schemeClr val="tx1"/>
                          </a:solidFill>
                        </a:rPr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83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337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de-CH" sz="3200" dirty="0">
                <a:cs typeface="+mn-cs"/>
              </a:rPr>
              <a:t>5. Agglomerationsprogramm / </a:t>
            </a:r>
            <a:r>
              <a:rPr lang="fr-CH" sz="3200" dirty="0">
                <a:cs typeface="+mn-cs"/>
              </a:rPr>
              <a:t>Projets d’agglomération </a:t>
            </a:r>
            <a:r>
              <a:rPr lang="de-CH" sz="3200" dirty="0">
                <a:cs typeface="+mn-cs"/>
              </a:rPr>
              <a:t>  </a:t>
            </a:r>
            <a:br>
              <a:rPr lang="fr-CH" sz="3200" dirty="0">
                <a:cs typeface="+mn-cs"/>
              </a:rPr>
            </a:br>
            <a:r>
              <a:rPr lang="fr-CH" dirty="0"/>
              <a:t>—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4B06D41-AC65-ED5B-C89F-C9270E911494}"/>
              </a:ext>
            </a:extLst>
          </p:cNvPr>
          <p:cNvSpPr txBox="1"/>
          <p:nvPr/>
        </p:nvSpPr>
        <p:spPr>
          <a:xfrm>
            <a:off x="335360" y="1340769"/>
            <a:ext cx="1072919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fr-CH" dirty="0"/>
          </a:p>
          <a:p>
            <a:pPr algn="l"/>
            <a:r>
              <a:rPr lang="fr-CH" dirty="0"/>
              <a:t>Les crédits pour le PA4 doivent encore être approuvés par le Parlement fédéral</a:t>
            </a:r>
          </a:p>
          <a:p>
            <a:pPr algn="l"/>
            <a:endParaRPr lang="fr-CH" dirty="0"/>
          </a:p>
          <a:p>
            <a:pPr algn="l"/>
            <a:r>
              <a:rPr lang="fr-CH" dirty="0"/>
              <a:t>L’élaboration du PA5 doit commencer en 2023 (dépôt juin 2025)</a:t>
            </a:r>
          </a:p>
          <a:p>
            <a:pPr algn="l"/>
            <a:endParaRPr lang="fr-CH" dirty="0"/>
          </a:p>
          <a:p>
            <a:pPr algn="l"/>
            <a:endParaRPr lang="fr-CH" dirty="0"/>
          </a:p>
          <a:p>
            <a:pPr algn="l"/>
            <a:endParaRPr lang="fr-CH" dirty="0"/>
          </a:p>
          <a:p>
            <a:pPr algn="l"/>
            <a:endParaRPr lang="fr-CH" dirty="0"/>
          </a:p>
          <a:p>
            <a:pPr algn="l"/>
            <a:r>
              <a:rPr lang="fr-CH" dirty="0"/>
              <a:t>Die </a:t>
            </a:r>
            <a:r>
              <a:rPr lang="fr-CH" dirty="0" err="1"/>
              <a:t>Kredite</a:t>
            </a:r>
            <a:r>
              <a:rPr lang="fr-CH" dirty="0"/>
              <a:t> </a:t>
            </a:r>
            <a:r>
              <a:rPr lang="fr-CH" dirty="0" err="1"/>
              <a:t>für</a:t>
            </a:r>
            <a:r>
              <a:rPr lang="fr-CH" dirty="0"/>
              <a:t> die AP4 </a:t>
            </a:r>
            <a:r>
              <a:rPr lang="fr-CH" dirty="0" err="1"/>
              <a:t>müssen</a:t>
            </a:r>
            <a:r>
              <a:rPr lang="fr-CH" dirty="0"/>
              <a:t> </a:t>
            </a:r>
            <a:r>
              <a:rPr lang="fr-CH" dirty="0" err="1"/>
              <a:t>noch</a:t>
            </a:r>
            <a:r>
              <a:rPr lang="fr-CH" dirty="0"/>
              <a:t> </a:t>
            </a:r>
            <a:r>
              <a:rPr lang="fr-CH" dirty="0" err="1"/>
              <a:t>vom</a:t>
            </a:r>
            <a:r>
              <a:rPr lang="fr-CH" dirty="0"/>
              <a:t> </a:t>
            </a:r>
            <a:r>
              <a:rPr lang="fr-CH" dirty="0" err="1"/>
              <a:t>Bundesparlament</a:t>
            </a:r>
            <a:r>
              <a:rPr lang="fr-CH" dirty="0"/>
              <a:t> </a:t>
            </a:r>
            <a:r>
              <a:rPr lang="fr-CH" dirty="0" err="1"/>
              <a:t>gesprochen</a:t>
            </a:r>
            <a:r>
              <a:rPr lang="fr-CH" dirty="0"/>
              <a:t> </a:t>
            </a:r>
            <a:r>
              <a:rPr lang="fr-CH" dirty="0" err="1"/>
              <a:t>werden</a:t>
            </a:r>
            <a:r>
              <a:rPr lang="fr-CH" dirty="0"/>
              <a:t>. </a:t>
            </a:r>
          </a:p>
          <a:p>
            <a:pPr algn="l"/>
            <a:endParaRPr lang="fr-CH" dirty="0"/>
          </a:p>
          <a:p>
            <a:pPr algn="l"/>
            <a:r>
              <a:rPr lang="fr-CH" dirty="0"/>
              <a:t>Die </a:t>
            </a:r>
            <a:r>
              <a:rPr lang="fr-CH" dirty="0" err="1"/>
              <a:t>Erarbeitung</a:t>
            </a:r>
            <a:r>
              <a:rPr lang="fr-CH" dirty="0"/>
              <a:t> des AP5 </a:t>
            </a:r>
            <a:r>
              <a:rPr lang="fr-CH" dirty="0" err="1"/>
              <a:t>muss</a:t>
            </a:r>
            <a:r>
              <a:rPr lang="fr-CH" dirty="0"/>
              <a:t> </a:t>
            </a:r>
            <a:r>
              <a:rPr lang="fr-CH" dirty="0" err="1"/>
              <a:t>bereits</a:t>
            </a:r>
            <a:r>
              <a:rPr lang="fr-CH" dirty="0"/>
              <a:t> 2025 </a:t>
            </a:r>
            <a:r>
              <a:rPr lang="fr-CH" dirty="0" err="1"/>
              <a:t>beginnen</a:t>
            </a:r>
            <a:r>
              <a:rPr lang="fr-CH" dirty="0"/>
              <a:t>, um es </a:t>
            </a:r>
            <a:r>
              <a:rPr lang="fr-CH" dirty="0" err="1"/>
              <a:t>rechtzeitig</a:t>
            </a:r>
            <a:r>
              <a:rPr lang="fr-CH" dirty="0"/>
              <a:t> </a:t>
            </a:r>
            <a:r>
              <a:rPr lang="fr-CH" dirty="0" err="1"/>
              <a:t>im</a:t>
            </a:r>
            <a:r>
              <a:rPr lang="fr-CH" dirty="0"/>
              <a:t> Juni 2025 </a:t>
            </a:r>
            <a:r>
              <a:rPr lang="fr-CH" dirty="0" err="1"/>
              <a:t>einreichen</a:t>
            </a:r>
            <a:r>
              <a:rPr lang="fr-CH" dirty="0"/>
              <a:t> </a:t>
            </a:r>
            <a:r>
              <a:rPr lang="fr-CH" dirty="0" err="1"/>
              <a:t>zu</a:t>
            </a:r>
            <a:r>
              <a:rPr lang="fr-CH" dirty="0"/>
              <a:t> </a:t>
            </a:r>
            <a:r>
              <a:rPr lang="fr-CH" dirty="0" err="1"/>
              <a:t>können</a:t>
            </a:r>
            <a:r>
              <a:rPr lang="fr-CH" dirty="0"/>
              <a:t>.</a:t>
            </a:r>
          </a:p>
          <a:p>
            <a:pPr algn="l">
              <a:buFontTx/>
              <a:buChar char="-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20318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H" dirty="0"/>
              <a:t>6. Conclusion / </a:t>
            </a:r>
            <a:r>
              <a:rPr lang="fr-CH" dirty="0" err="1"/>
              <a:t>Schlussfolgerung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551384" y="807774"/>
            <a:ext cx="10989733" cy="6017032"/>
          </a:xfrm>
        </p:spPr>
        <p:txBody>
          <a:bodyPr/>
          <a:lstStyle/>
          <a:p>
            <a:pPr marL="1587" lvl="1" indent="0">
              <a:buNone/>
            </a:pPr>
            <a:endParaRPr lang="fr-CH" sz="1800" dirty="0"/>
          </a:p>
          <a:p>
            <a:pPr lvl="1"/>
            <a:r>
              <a:rPr lang="fr-CH" sz="1800" dirty="0"/>
              <a:t>Phase délicate institutionnellement, confusion, multiples chantiers…</a:t>
            </a:r>
            <a:br>
              <a:rPr lang="fr-CH" sz="1800" dirty="0"/>
            </a:br>
            <a:r>
              <a:rPr lang="fr-CH" sz="1800" dirty="0"/>
              <a:t>… mais autant d’opportunités.</a:t>
            </a:r>
          </a:p>
          <a:p>
            <a:pPr lvl="1"/>
            <a:r>
              <a:rPr lang="de-DE" sz="1800" dirty="0">
                <a:cs typeface="+mn-cs"/>
              </a:rPr>
              <a:t>Institutionell heikle Phase, Verwirrung, zahlreiche Baustellen ...</a:t>
            </a:r>
            <a:br>
              <a:rPr lang="de-DE" sz="1800" dirty="0">
                <a:cs typeface="+mn-cs"/>
              </a:rPr>
            </a:br>
            <a:r>
              <a:rPr lang="de-DE" sz="1800" dirty="0">
                <a:cs typeface="+mn-cs"/>
              </a:rPr>
              <a:t>... aber ebenso viele Chancen.</a:t>
            </a:r>
          </a:p>
          <a:p>
            <a:pPr marL="1587" lvl="1" indent="0">
              <a:buNone/>
            </a:pPr>
            <a:endParaRPr lang="fr-CH" sz="1800" dirty="0"/>
          </a:p>
          <a:p>
            <a:pPr lvl="1"/>
            <a:r>
              <a:rPr lang="fr-CH" sz="1800" b="1" dirty="0"/>
              <a:t>En (très) résumé / </a:t>
            </a:r>
            <a:r>
              <a:rPr lang="de-DE" sz="1800" b="1" dirty="0">
                <a:cs typeface="+mn-cs"/>
              </a:rPr>
              <a:t>Kurz zusammengefasst:</a:t>
            </a:r>
            <a:endParaRPr lang="fr-CH" sz="1800" dirty="0"/>
          </a:p>
          <a:p>
            <a:pPr lvl="2"/>
            <a:r>
              <a:rPr lang="fr-CH" sz="1800" dirty="0"/>
              <a:t>Les PA1-2-3-4 sont, et restent, portés par l’Agglo </a:t>
            </a:r>
          </a:p>
          <a:p>
            <a:pPr lvl="2"/>
            <a:r>
              <a:rPr lang="fr-CH" sz="1800" dirty="0"/>
              <a:t>Le PA5 sera conduit par l’Agglo (travaux préparatoires en cours)</a:t>
            </a:r>
          </a:p>
          <a:p>
            <a:pPr lvl="2"/>
            <a:r>
              <a:rPr lang="fr-CH" sz="1800" dirty="0"/>
              <a:t>Un travail de longue haleine, inclusif et ouvert, débutera prochainement pour constituer la future association porteuse des PA (PA6 et suivants)</a:t>
            </a:r>
          </a:p>
          <a:p>
            <a:pPr marL="274637" lvl="2" indent="0">
              <a:buNone/>
            </a:pPr>
            <a:endParaRPr lang="fr-CH" sz="1800" dirty="0"/>
          </a:p>
          <a:p>
            <a:pPr lvl="2"/>
            <a:r>
              <a:rPr lang="de-DE" sz="1800" dirty="0"/>
              <a:t>Die AP1-2-3-4 werden und bleiben von der Agglo getragen. </a:t>
            </a:r>
          </a:p>
          <a:p>
            <a:pPr lvl="2"/>
            <a:r>
              <a:rPr lang="de-DE" sz="1800" dirty="0"/>
              <a:t>Das AP5 wird von der Agglo geführt (vorbereitende Arbeiten laufen)</a:t>
            </a:r>
          </a:p>
          <a:p>
            <a:pPr lvl="2"/>
            <a:r>
              <a:rPr lang="de-DE" sz="1800" dirty="0"/>
              <a:t>Eine langfristige, integrative und offene Arbeit wird in Kürze beginnen, um den zukünftigen Trägerverein der APs (AP6 ff.) zu bilden</a:t>
            </a:r>
          </a:p>
          <a:p>
            <a:pPr lvl="2"/>
            <a:endParaRPr lang="fr-CH" sz="1800" dirty="0"/>
          </a:p>
          <a:p>
            <a:pPr lvl="2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35198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H" dirty="0"/>
              <a:t>7. </a:t>
            </a:r>
            <a:r>
              <a:rPr lang="fr-CH" dirty="0" err="1"/>
              <a:t>Fragen</a:t>
            </a:r>
            <a:r>
              <a:rPr lang="fr-CH" dirty="0"/>
              <a:t> / Questions</a:t>
            </a:r>
            <a:br>
              <a:rPr lang="fr-CH" dirty="0"/>
            </a:br>
            <a:r>
              <a:rPr lang="fr-CH" dirty="0"/>
              <a:t>—</a:t>
            </a:r>
          </a:p>
        </p:txBody>
      </p:sp>
    </p:spTree>
    <p:extLst>
      <p:ext uri="{BB962C8B-B14F-4D97-AF65-F5344CB8AC3E}">
        <p14:creationId xmlns:p14="http://schemas.microsoft.com/office/powerpoint/2010/main" val="369945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1"/>
            </p:custDataLst>
          </p:nvPr>
        </p:nvSpPr>
        <p:spPr>
          <a:xfrm>
            <a:off x="592667" y="1752209"/>
            <a:ext cx="10989733" cy="1692771"/>
          </a:xfrm>
        </p:spPr>
        <p:txBody>
          <a:bodyPr/>
          <a:lstStyle/>
          <a:p>
            <a:pPr lvl="1"/>
            <a:endParaRPr lang="fr-CH" dirty="0"/>
          </a:p>
          <a:p>
            <a:pPr lvl="1"/>
            <a:r>
              <a:rPr lang="fr-CH" dirty="0"/>
              <a:t>Précisions terminologiques</a:t>
            </a:r>
          </a:p>
          <a:p>
            <a:pPr lvl="2"/>
            <a:r>
              <a:rPr lang="fr-CH" dirty="0"/>
              <a:t>Par </a:t>
            </a:r>
            <a:r>
              <a:rPr lang="fr-CH" i="1" dirty="0"/>
              <a:t>Agglomération de Fribourg </a:t>
            </a:r>
            <a:r>
              <a:rPr lang="fr-CH" dirty="0"/>
              <a:t>ou </a:t>
            </a:r>
            <a:r>
              <a:rPr lang="fr-CH" i="1" dirty="0"/>
              <a:t>Agglomération</a:t>
            </a:r>
            <a:r>
              <a:rPr lang="fr-CH" dirty="0"/>
              <a:t>, on entend ici la corporation autonome de droit public constituée des dix communes suivantes: Avry, Belfaux, Corminboeuf, Düdingen, Fribourg, Givisiez, Granges­-Paccot, Marly, Matran et Villars-sur-Glâne</a:t>
            </a:r>
            <a:endParaRPr lang="fr-CH" sz="1600" dirty="0"/>
          </a:p>
        </p:txBody>
      </p:sp>
      <p:sp>
        <p:nvSpPr>
          <p:cNvPr id="2" name="Text Placeholder 27">
            <a:extLst>
              <a:ext uri="{FF2B5EF4-FFF2-40B4-BE49-F238E27FC236}">
                <a16:creationId xmlns:a16="http://schemas.microsoft.com/office/drawing/2014/main" id="{1935F3BA-2281-2AF0-3B04-A079915E694B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582024" y="3517148"/>
            <a:ext cx="10989733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CH" dirty="0"/>
          </a:p>
          <a:p>
            <a:pPr lvl="1"/>
            <a:r>
              <a:rPr lang="de-DE" dirty="0"/>
              <a:t>Terminologische Präzisierungen</a:t>
            </a:r>
          </a:p>
          <a:p>
            <a:pPr lvl="2"/>
            <a:r>
              <a:rPr lang="de-DE" dirty="0"/>
              <a:t>Unter </a:t>
            </a:r>
            <a:r>
              <a:rPr lang="de-DE" i="1" dirty="0"/>
              <a:t>Agglomeration Freiburg </a:t>
            </a:r>
            <a:r>
              <a:rPr lang="de-DE" dirty="0"/>
              <a:t>oder </a:t>
            </a:r>
            <a:r>
              <a:rPr lang="de-DE" i="1" dirty="0"/>
              <a:t>Agglomeration</a:t>
            </a:r>
            <a:r>
              <a:rPr lang="de-DE" dirty="0"/>
              <a:t> wird hier die autonome Körperschaft des öffentlichen Rechts verstanden, die aus den folgenden zehn Gemeinden besteht: </a:t>
            </a:r>
            <a:r>
              <a:rPr lang="de-DE" dirty="0" err="1"/>
              <a:t>Avry</a:t>
            </a:r>
            <a:r>
              <a:rPr lang="de-DE" dirty="0"/>
              <a:t>, </a:t>
            </a:r>
            <a:r>
              <a:rPr lang="de-DE" dirty="0" err="1"/>
              <a:t>Belfaux</a:t>
            </a:r>
            <a:r>
              <a:rPr lang="de-DE" dirty="0"/>
              <a:t>, Corminboeuf, Düdingen, Freiburg, Givisiez, Granges­-</a:t>
            </a:r>
            <a:r>
              <a:rPr lang="de-DE" dirty="0" err="1"/>
              <a:t>Paccot</a:t>
            </a:r>
            <a:r>
              <a:rPr lang="de-DE" dirty="0"/>
              <a:t>, Marly, </a:t>
            </a:r>
            <a:r>
              <a:rPr lang="de-DE" dirty="0" err="1"/>
              <a:t>Matran</a:t>
            </a:r>
            <a:r>
              <a:rPr lang="de-DE" dirty="0"/>
              <a:t> und Villars-sur-Glâne</a:t>
            </a:r>
            <a:endParaRPr lang="fr-CH" sz="1600" dirty="0"/>
          </a:p>
        </p:txBody>
      </p:sp>
      <p:sp>
        <p:nvSpPr>
          <p:cNvPr id="7" name="Titel 8">
            <a:extLst>
              <a:ext uri="{FF2B5EF4-FFF2-40B4-BE49-F238E27FC236}">
                <a16:creationId xmlns:a16="http://schemas.microsoft.com/office/drawing/2014/main" id="{DD3130A5-42C4-57E0-8F85-9888217835EB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592667" y="548680"/>
            <a:ext cx="11391056" cy="94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itchFamily="-112" charset="0"/>
                <a:ea typeface="ＭＳ Ｐゴシック" pitchFamily="-112" charset="-128"/>
              </a:defRPr>
            </a:lvl9pPr>
          </a:lstStyle>
          <a:p>
            <a:r>
              <a:rPr lang="de-CH" sz="2800" dirty="0">
                <a:cs typeface="+mn-cs"/>
              </a:rPr>
              <a:t>3. Agglomeration Freiburg / </a:t>
            </a:r>
            <a:r>
              <a:rPr lang="fr-CH" sz="2800" dirty="0">
                <a:cs typeface="+mn-cs"/>
              </a:rPr>
              <a:t>Agglomération de Fribourg</a:t>
            </a:r>
            <a:r>
              <a:rPr lang="de-CH" sz="2800" dirty="0">
                <a:cs typeface="+mn-cs"/>
              </a:rPr>
              <a:t>                     </a:t>
            </a:r>
            <a:br>
              <a:rPr lang="fr-CH" dirty="0">
                <a:latin typeface="Arial" charset="0"/>
              </a:rPr>
            </a:br>
            <a:r>
              <a:rPr lang="fr-CH" dirty="0">
                <a:latin typeface="Arial" charset="0"/>
              </a:rPr>
              <a:t>—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9162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6644E028-10E0-2CDF-F75C-C22835F0D7F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/>
          <a:stretch/>
        </p:blipFill>
        <p:spPr>
          <a:xfrm>
            <a:off x="3503712" y="1135587"/>
            <a:ext cx="5184576" cy="4586825"/>
          </a:xfrm>
          <a:prstGeom prst="rect">
            <a:avLst/>
          </a:prstGeom>
        </p:spPr>
      </p:pic>
      <p:sp>
        <p:nvSpPr>
          <p:cNvPr id="9" name="Titel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476672"/>
            <a:ext cx="11391056" cy="948978"/>
          </a:xfrm>
        </p:spPr>
        <p:txBody>
          <a:bodyPr/>
          <a:lstStyle/>
          <a:p>
            <a:r>
              <a:rPr lang="de-CH" sz="2800" dirty="0">
                <a:cs typeface="+mn-cs"/>
              </a:rPr>
              <a:t>3. Agglomeration Freiburg / </a:t>
            </a:r>
            <a:r>
              <a:rPr lang="fr-CH" sz="2800" dirty="0">
                <a:cs typeface="+mn-cs"/>
              </a:rPr>
              <a:t>Agglomération de Fribourg</a:t>
            </a:r>
            <a:r>
              <a:rPr lang="de-CH" sz="2800" dirty="0">
                <a:cs typeface="+mn-cs"/>
              </a:rPr>
              <a:t>                     </a:t>
            </a:r>
            <a:br>
              <a:rPr lang="fr-CH" dirty="0">
                <a:latin typeface="Arial" charset="0"/>
              </a:rPr>
            </a:br>
            <a:r>
              <a:rPr lang="fr-CH" dirty="0">
                <a:latin typeface="Arial" charset="0"/>
              </a:rPr>
              <a:t>—</a:t>
            </a:r>
            <a:endParaRPr lang="fr-CH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C5CF1C8-4DC4-A2E5-397F-36D4A0709A49}"/>
              </a:ext>
            </a:extLst>
          </p:cNvPr>
          <p:cNvSpPr txBox="1"/>
          <p:nvPr/>
        </p:nvSpPr>
        <p:spPr>
          <a:xfrm>
            <a:off x="9304488" y="5986181"/>
            <a:ext cx="2267800" cy="2178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200" dirty="0"/>
              <a:t>Carte: Agglomération de Fribourg</a:t>
            </a:r>
          </a:p>
        </p:txBody>
      </p:sp>
    </p:spTree>
    <p:extLst>
      <p:ext uri="{BB962C8B-B14F-4D97-AF65-F5344CB8AC3E}">
        <p14:creationId xmlns:p14="http://schemas.microsoft.com/office/powerpoint/2010/main" val="325833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1384" y="304801"/>
            <a:ext cx="11263973" cy="1423467"/>
          </a:xfrm>
        </p:spPr>
        <p:txBody>
          <a:bodyPr/>
          <a:lstStyle/>
          <a:p>
            <a:r>
              <a:rPr lang="de-CH" sz="2800" dirty="0">
                <a:cs typeface="+mn-cs"/>
              </a:rPr>
              <a:t>4. Die neue Agglomeration Freiburg / </a:t>
            </a:r>
            <a:br>
              <a:rPr lang="de-CH" sz="2800" dirty="0">
                <a:cs typeface="+mn-cs"/>
              </a:rPr>
            </a:br>
            <a:r>
              <a:rPr lang="de-CH" sz="2800" dirty="0">
                <a:cs typeface="+mn-cs"/>
              </a:rPr>
              <a:t>La </a:t>
            </a:r>
            <a:r>
              <a:rPr lang="fr-CH" sz="2800" dirty="0">
                <a:cs typeface="+mn-cs"/>
              </a:rPr>
              <a:t>nouvelle agglomération de Fribourg </a:t>
            </a:r>
            <a:r>
              <a:rPr lang="de-CH" sz="2800" dirty="0">
                <a:cs typeface="+mn-cs"/>
              </a:rPr>
              <a:t>                       </a:t>
            </a:r>
            <a:br>
              <a:rPr lang="fr-CH" sz="3200" dirty="0">
                <a:cs typeface="+mn-cs"/>
              </a:rPr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551384" y="1268760"/>
            <a:ext cx="10989733" cy="2323713"/>
          </a:xfrm>
        </p:spPr>
        <p:txBody>
          <a:bodyPr/>
          <a:lstStyle/>
          <a:p>
            <a:pPr lvl="1"/>
            <a:endParaRPr lang="fr-CH" dirty="0"/>
          </a:p>
          <a:p>
            <a:pPr lvl="1"/>
            <a:r>
              <a:rPr lang="fr-CH" dirty="0"/>
              <a:t>Précisions terminologiques</a:t>
            </a:r>
          </a:p>
          <a:p>
            <a:pPr lvl="2"/>
            <a:r>
              <a:rPr lang="fr-CH" dirty="0"/>
              <a:t>Par </a:t>
            </a:r>
            <a:r>
              <a:rPr lang="fr-CH" i="1" dirty="0"/>
              <a:t>périmètre fédéral </a:t>
            </a:r>
            <a:r>
              <a:rPr lang="fr-CH" dirty="0"/>
              <a:t>ou </a:t>
            </a:r>
            <a:r>
              <a:rPr lang="fr-CH" i="1" dirty="0"/>
              <a:t>périmètre </a:t>
            </a:r>
            <a:r>
              <a:rPr lang="fr-CH" i="1" dirty="0" err="1"/>
              <a:t>VACo</a:t>
            </a:r>
            <a:r>
              <a:rPr lang="fr-CH" dirty="0"/>
              <a:t> (</a:t>
            </a:r>
            <a:r>
              <a:rPr lang="fr-CH" b="1" dirty="0"/>
              <a:t>V</a:t>
            </a:r>
            <a:r>
              <a:rPr lang="fr-CH" dirty="0"/>
              <a:t>ille et </a:t>
            </a:r>
            <a:r>
              <a:rPr lang="fr-CH" b="1" dirty="0"/>
              <a:t>A</a:t>
            </a:r>
            <a:r>
              <a:rPr lang="fr-CH" dirty="0"/>
              <a:t>gglomérations ayant droit aux </a:t>
            </a:r>
            <a:r>
              <a:rPr lang="fr-CH" b="1" dirty="0"/>
              <a:t>Co</a:t>
            </a:r>
            <a:r>
              <a:rPr lang="fr-CH" dirty="0"/>
              <a:t>ntributions), on entend le cercle des communes ayant droit aux contributions du programme fédéral en faveur du trafic d’agglomération</a:t>
            </a:r>
          </a:p>
          <a:p>
            <a:pPr lvl="3"/>
            <a:r>
              <a:rPr lang="fr-CH" sz="1200" dirty="0"/>
              <a:t>Communes: Avry, Belfaux, Bois-d’Amont, Chénens, Corminboeuf, Cottens (FR), </a:t>
            </a:r>
            <a:r>
              <a:rPr lang="fr-CH" sz="1200" dirty="0">
                <a:solidFill>
                  <a:srgbClr val="FF0000"/>
                </a:solidFill>
              </a:rPr>
              <a:t>Courtepin</a:t>
            </a:r>
            <a:r>
              <a:rPr lang="fr-CH" sz="1200" dirty="0"/>
              <a:t>, Düdingen, Ferpicloz, Fribourg, Gibloux, Giffers, Givisiez, Granges-Paccot, Grolley, Hauterive (FR), La </a:t>
            </a:r>
            <a:r>
              <a:rPr lang="fr-CH" sz="1200" dirty="0" err="1"/>
              <a:t>Brillaz</a:t>
            </a:r>
            <a:r>
              <a:rPr lang="fr-CH" sz="1200" dirty="0"/>
              <a:t>, La Sonnaz, Le Mouret, Marly, Matran, </a:t>
            </a:r>
            <a:r>
              <a:rPr lang="fr-CH" sz="1200" dirty="0">
                <a:solidFill>
                  <a:srgbClr val="FF0000"/>
                </a:solidFill>
              </a:rPr>
              <a:t>Misery-Courtion</a:t>
            </a:r>
            <a:r>
              <a:rPr lang="fr-CH" sz="1200" dirty="0"/>
              <a:t>, Neyruz (FR), Pierrafortscha, Prez, St. </a:t>
            </a:r>
            <a:r>
              <a:rPr lang="fr-CH" sz="1200" dirty="0" err="1"/>
              <a:t>Ursen</a:t>
            </a:r>
            <a:r>
              <a:rPr lang="fr-CH" sz="1200" dirty="0"/>
              <a:t>, </a:t>
            </a:r>
            <a:r>
              <a:rPr lang="fr-CH" sz="1200" dirty="0" err="1"/>
              <a:t>Tafers</a:t>
            </a:r>
            <a:r>
              <a:rPr lang="fr-CH" sz="1200" dirty="0"/>
              <a:t>, </a:t>
            </a:r>
            <a:r>
              <a:rPr lang="fr-CH" sz="1200" dirty="0" err="1"/>
              <a:t>Tentlingen</a:t>
            </a:r>
            <a:r>
              <a:rPr lang="fr-CH" sz="1200" dirty="0"/>
              <a:t>, Villars-sur-Glâne, Villarsel-sur-Marly. </a:t>
            </a:r>
          </a:p>
        </p:txBody>
      </p:sp>
      <p:sp>
        <p:nvSpPr>
          <p:cNvPr id="2" name="Text Placeholder 27">
            <a:extLst>
              <a:ext uri="{FF2B5EF4-FFF2-40B4-BE49-F238E27FC236}">
                <a16:creationId xmlns:a16="http://schemas.microsoft.com/office/drawing/2014/main" id="{EF5325E7-1B99-2000-DA07-3CDAF284AFAF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519808" y="3592473"/>
            <a:ext cx="10989733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CH" dirty="0"/>
          </a:p>
          <a:p>
            <a:pPr lvl="1"/>
            <a:r>
              <a:rPr lang="de-DE" dirty="0"/>
              <a:t>Terminologische Präzisierungen</a:t>
            </a:r>
          </a:p>
          <a:p>
            <a:pPr lvl="2"/>
            <a:r>
              <a:rPr lang="de-DE" dirty="0"/>
              <a:t>Unter dem </a:t>
            </a:r>
            <a:r>
              <a:rPr lang="de-DE" i="1" dirty="0"/>
              <a:t>eidgenössischen Perimeter </a:t>
            </a:r>
            <a:r>
              <a:rPr lang="de-DE" dirty="0"/>
              <a:t>oder </a:t>
            </a:r>
            <a:r>
              <a:rPr lang="de-DE" i="1" dirty="0" err="1"/>
              <a:t>BeSA</a:t>
            </a:r>
            <a:r>
              <a:rPr lang="de-DE" i="1" dirty="0"/>
              <a:t>-Perimeter </a:t>
            </a:r>
            <a:r>
              <a:rPr lang="de-DE" dirty="0"/>
              <a:t>(</a:t>
            </a:r>
            <a:r>
              <a:rPr lang="de-DE" b="1" dirty="0"/>
              <a:t>Be</a:t>
            </a:r>
            <a:r>
              <a:rPr lang="de-DE" dirty="0"/>
              <a:t>itragsberechtige</a:t>
            </a:r>
            <a:r>
              <a:rPr lang="de-DE" b="1" dirty="0"/>
              <a:t> </a:t>
            </a:r>
            <a:r>
              <a:rPr lang="de-DE" dirty="0"/>
              <a:t>Städte und </a:t>
            </a:r>
            <a:r>
              <a:rPr lang="de-DE" b="1" dirty="0"/>
              <a:t>A</a:t>
            </a:r>
            <a:r>
              <a:rPr lang="de-DE" dirty="0"/>
              <a:t>gglomerationen) versteht man den Kreis der Gemeinden, die Berechtigung auf Beiträge aus dem Programm Agglomerationsverkehr des Bundes haben.</a:t>
            </a:r>
          </a:p>
          <a:p>
            <a:pPr lvl="3"/>
            <a:r>
              <a:rPr lang="de-DE" sz="1200" dirty="0"/>
              <a:t>Gemeinden: </a:t>
            </a:r>
            <a:r>
              <a:rPr lang="de-DE" sz="1200" dirty="0" err="1"/>
              <a:t>Avry</a:t>
            </a:r>
            <a:r>
              <a:rPr lang="de-DE" sz="1200" dirty="0"/>
              <a:t>, </a:t>
            </a:r>
            <a:r>
              <a:rPr lang="de-DE" sz="1200" dirty="0" err="1"/>
              <a:t>Belfaux</a:t>
            </a:r>
            <a:r>
              <a:rPr lang="de-DE" sz="1200" dirty="0"/>
              <a:t>, Bois-</a:t>
            </a:r>
            <a:r>
              <a:rPr lang="de-DE" sz="1200" dirty="0" err="1"/>
              <a:t>d’Amont</a:t>
            </a:r>
            <a:r>
              <a:rPr lang="de-DE" sz="1200" dirty="0"/>
              <a:t>, </a:t>
            </a:r>
            <a:r>
              <a:rPr lang="de-DE" sz="1200" dirty="0" err="1"/>
              <a:t>Chénens</a:t>
            </a:r>
            <a:r>
              <a:rPr lang="de-DE" sz="1200" dirty="0"/>
              <a:t>, Corminboeuf, </a:t>
            </a:r>
            <a:r>
              <a:rPr lang="de-DE" sz="1200" dirty="0" err="1"/>
              <a:t>Cottens</a:t>
            </a:r>
            <a:r>
              <a:rPr lang="de-DE" sz="1200" dirty="0"/>
              <a:t> (FR), </a:t>
            </a:r>
            <a:r>
              <a:rPr lang="de-DE" sz="1200" dirty="0">
                <a:solidFill>
                  <a:srgbClr val="FF0000"/>
                </a:solidFill>
              </a:rPr>
              <a:t>Courtepin</a:t>
            </a:r>
            <a:r>
              <a:rPr lang="de-DE" sz="1200" dirty="0"/>
              <a:t>, Düdingen, </a:t>
            </a:r>
            <a:r>
              <a:rPr lang="de-DE" sz="1200" dirty="0" err="1"/>
              <a:t>Ferpicloz</a:t>
            </a:r>
            <a:r>
              <a:rPr lang="de-DE" sz="1200" dirty="0"/>
              <a:t>, Freiburg, </a:t>
            </a:r>
            <a:r>
              <a:rPr lang="de-DE" sz="1200" dirty="0" err="1"/>
              <a:t>Gibloux</a:t>
            </a:r>
            <a:r>
              <a:rPr lang="de-DE" sz="1200" dirty="0"/>
              <a:t>, </a:t>
            </a:r>
            <a:r>
              <a:rPr lang="de-DE" sz="1200" dirty="0" err="1"/>
              <a:t>Giffers</a:t>
            </a:r>
            <a:r>
              <a:rPr lang="de-DE" sz="1200" dirty="0"/>
              <a:t>, Givisiez, Granges-</a:t>
            </a:r>
            <a:r>
              <a:rPr lang="de-DE" sz="1200" dirty="0" err="1"/>
              <a:t>Paccot</a:t>
            </a:r>
            <a:r>
              <a:rPr lang="de-DE" sz="1200" dirty="0"/>
              <a:t>, </a:t>
            </a:r>
            <a:r>
              <a:rPr lang="de-DE" sz="1200" dirty="0" err="1"/>
              <a:t>Grolley</a:t>
            </a:r>
            <a:r>
              <a:rPr lang="de-DE" sz="1200" dirty="0"/>
              <a:t>, </a:t>
            </a:r>
            <a:r>
              <a:rPr lang="de-DE" sz="1200" dirty="0" err="1"/>
              <a:t>Hauterive</a:t>
            </a:r>
            <a:r>
              <a:rPr lang="de-DE" sz="1200" dirty="0"/>
              <a:t> (FR), La </a:t>
            </a:r>
            <a:r>
              <a:rPr lang="de-DE" sz="1200" dirty="0" err="1"/>
              <a:t>Brillaz</a:t>
            </a:r>
            <a:r>
              <a:rPr lang="de-DE" sz="1200" dirty="0"/>
              <a:t>, La </a:t>
            </a:r>
            <a:r>
              <a:rPr lang="de-DE" sz="1200" dirty="0" err="1"/>
              <a:t>Sonnaz</a:t>
            </a:r>
            <a:r>
              <a:rPr lang="de-DE" sz="1200" dirty="0"/>
              <a:t>, Le Mouret, Marly, </a:t>
            </a:r>
            <a:r>
              <a:rPr lang="de-DE" sz="1200" dirty="0" err="1"/>
              <a:t>Matran</a:t>
            </a:r>
            <a:r>
              <a:rPr lang="de-DE" sz="1200" dirty="0"/>
              <a:t>, </a:t>
            </a:r>
            <a:r>
              <a:rPr lang="de-DE" sz="1200" dirty="0">
                <a:solidFill>
                  <a:srgbClr val="FF0000"/>
                </a:solidFill>
              </a:rPr>
              <a:t>Misery-Courtion</a:t>
            </a:r>
            <a:r>
              <a:rPr lang="de-DE" sz="1200" dirty="0"/>
              <a:t>, </a:t>
            </a:r>
            <a:r>
              <a:rPr lang="de-DE" sz="1200" dirty="0" err="1"/>
              <a:t>Neyruz</a:t>
            </a:r>
            <a:r>
              <a:rPr lang="de-DE" sz="1200" dirty="0"/>
              <a:t> (FR), </a:t>
            </a:r>
            <a:r>
              <a:rPr lang="de-DE" sz="1200" dirty="0" err="1"/>
              <a:t>Pierrafortscha</a:t>
            </a:r>
            <a:r>
              <a:rPr lang="de-DE" sz="1200" dirty="0"/>
              <a:t>, </a:t>
            </a:r>
            <a:r>
              <a:rPr lang="de-DE" sz="1200" dirty="0" err="1"/>
              <a:t>Prez</a:t>
            </a:r>
            <a:r>
              <a:rPr lang="de-DE" sz="1200" dirty="0"/>
              <a:t>, St. </a:t>
            </a:r>
            <a:r>
              <a:rPr lang="de-DE" sz="1200" dirty="0" err="1"/>
              <a:t>Ursen</a:t>
            </a:r>
            <a:r>
              <a:rPr lang="de-DE" sz="1200" dirty="0"/>
              <a:t>, </a:t>
            </a:r>
            <a:r>
              <a:rPr lang="de-DE" sz="1200" dirty="0" err="1"/>
              <a:t>Tafers</a:t>
            </a:r>
            <a:r>
              <a:rPr lang="de-DE" sz="1200" dirty="0"/>
              <a:t>, </a:t>
            </a:r>
            <a:r>
              <a:rPr lang="de-DE" sz="1200" dirty="0" err="1"/>
              <a:t>Tentlingen</a:t>
            </a:r>
            <a:r>
              <a:rPr lang="de-DE" sz="1200" dirty="0"/>
              <a:t>, Villars-sur-Glâne, </a:t>
            </a:r>
            <a:r>
              <a:rPr lang="de-DE" sz="1200" dirty="0" err="1"/>
              <a:t>Villarsel</a:t>
            </a:r>
            <a:r>
              <a:rPr lang="de-DE" sz="1200" dirty="0"/>
              <a:t>-</a:t>
            </a:r>
            <a:r>
              <a:rPr lang="de-DE" sz="1200" dirty="0" err="1"/>
              <a:t>sur</a:t>
            </a:r>
            <a:r>
              <a:rPr lang="de-DE" sz="1200" dirty="0"/>
              <a:t>-Marly. </a:t>
            </a:r>
          </a:p>
        </p:txBody>
      </p:sp>
    </p:spTree>
    <p:extLst>
      <p:ext uri="{BB962C8B-B14F-4D97-AF65-F5344CB8AC3E}">
        <p14:creationId xmlns:p14="http://schemas.microsoft.com/office/powerpoint/2010/main" val="119134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Espace réservé pour une image  4" descr="Une image contenant carte&#10;&#10;Description générée automatiquement">
            <a:extLst>
              <a:ext uri="{FF2B5EF4-FFF2-40B4-BE49-F238E27FC236}">
                <a16:creationId xmlns:a16="http://schemas.microsoft.com/office/drawing/2014/main" id="{6644E028-10E0-2CDF-F75C-C22835F0D7F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/>
          <a:srcRect l="306" t="15423" r="-306" b="30470"/>
          <a:stretch/>
        </p:blipFill>
        <p:spPr>
          <a:xfrm>
            <a:off x="3395760" y="1385268"/>
            <a:ext cx="5400479" cy="4650955"/>
          </a:xfrm>
          <a:prstGeom prst="rect">
            <a:avLst/>
          </a:prstGeom>
        </p:spPr>
      </p:pic>
      <p:sp>
        <p:nvSpPr>
          <p:cNvPr id="9" name="Titel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1"/>
            <a:ext cx="10989733" cy="1423467"/>
          </a:xfrm>
        </p:spPr>
        <p:txBody>
          <a:bodyPr/>
          <a:lstStyle/>
          <a:p>
            <a:r>
              <a:rPr lang="fr-CH" sz="2800" i="1" dirty="0"/>
              <a:t>Périmètre fédéral </a:t>
            </a:r>
            <a:r>
              <a:rPr lang="fr-CH" sz="2800" dirty="0"/>
              <a:t>ou </a:t>
            </a:r>
            <a:r>
              <a:rPr lang="fr-CH" sz="2800" i="1" dirty="0"/>
              <a:t>périmètre </a:t>
            </a:r>
            <a:r>
              <a:rPr lang="fr-CH" sz="2800" i="1" dirty="0" err="1"/>
              <a:t>VACo</a:t>
            </a:r>
            <a:r>
              <a:rPr lang="fr-CH" sz="2800" i="1" dirty="0"/>
              <a:t> / </a:t>
            </a:r>
            <a:r>
              <a:rPr lang="de-DE" sz="2800" i="1" dirty="0"/>
              <a:t>Eidgenössischer Perimeter </a:t>
            </a:r>
            <a:r>
              <a:rPr lang="de-DE" sz="2800" dirty="0"/>
              <a:t>oder </a:t>
            </a:r>
            <a:r>
              <a:rPr lang="de-DE" sz="2800" i="1" dirty="0" err="1"/>
              <a:t>BeSA</a:t>
            </a:r>
            <a:r>
              <a:rPr lang="de-DE" sz="2800" i="1" dirty="0"/>
              <a:t>-Perimeter</a:t>
            </a:r>
            <a:br>
              <a:rPr lang="fr-CH" dirty="0">
                <a:latin typeface="Arial" charset="0"/>
              </a:rPr>
            </a:br>
            <a:r>
              <a:rPr lang="fr-CH" dirty="0">
                <a:latin typeface="Arial" charset="0"/>
              </a:rPr>
              <a:t>—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26846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1"/>
            <a:ext cx="10989733" cy="1423467"/>
          </a:xfrm>
        </p:spPr>
        <p:txBody>
          <a:bodyPr/>
          <a:lstStyle/>
          <a:p>
            <a:r>
              <a:rPr lang="de-CH" sz="3200" dirty="0">
                <a:cs typeface="+mn-cs"/>
              </a:rPr>
              <a:t>4. Die neue Agglomeration Freiburg / </a:t>
            </a:r>
            <a:br>
              <a:rPr lang="de-CH" sz="3200" dirty="0">
                <a:cs typeface="+mn-cs"/>
              </a:rPr>
            </a:br>
            <a:r>
              <a:rPr lang="de-CH" sz="3200" dirty="0">
                <a:cs typeface="+mn-cs"/>
              </a:rPr>
              <a:t>La </a:t>
            </a:r>
            <a:r>
              <a:rPr lang="fr-CH" sz="3200" dirty="0">
                <a:cs typeface="+mn-cs"/>
              </a:rPr>
              <a:t>nouvelle agglomération de Fribourg </a:t>
            </a:r>
            <a:r>
              <a:rPr lang="de-CH" sz="3200" dirty="0">
                <a:cs typeface="+mn-cs"/>
              </a:rPr>
              <a:t>                       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592667" y="1268760"/>
            <a:ext cx="10989733" cy="2200602"/>
          </a:xfrm>
        </p:spPr>
        <p:txBody>
          <a:bodyPr/>
          <a:lstStyle/>
          <a:p>
            <a:pPr marL="1587" lvl="1" indent="0">
              <a:buNone/>
            </a:pPr>
            <a:endParaRPr lang="fr-CH" dirty="0"/>
          </a:p>
          <a:p>
            <a:pPr lvl="1"/>
            <a:r>
              <a:rPr lang="fr-CH" dirty="0"/>
              <a:t>Précisions terminologiques</a:t>
            </a:r>
          </a:p>
          <a:p>
            <a:pPr lvl="2"/>
            <a:r>
              <a:rPr lang="fr-CH" dirty="0"/>
              <a:t>Par </a:t>
            </a:r>
            <a:r>
              <a:rPr lang="fr-CH" i="1" dirty="0"/>
              <a:t>périmètre du Conseil d’Etat </a:t>
            </a:r>
            <a:r>
              <a:rPr lang="fr-CH" dirty="0"/>
              <a:t>ou </a:t>
            </a:r>
            <a:r>
              <a:rPr lang="fr-CH" i="1" dirty="0"/>
              <a:t>périmètre cantonal</a:t>
            </a:r>
            <a:r>
              <a:rPr lang="fr-CH" dirty="0"/>
              <a:t>, on entend le cercle des communes désignées par le Conseil d’Etat dans l’ACE 2023-15e du 10 janvier 2023, en application de l’article 8 al. 1 LAgg </a:t>
            </a:r>
          </a:p>
          <a:p>
            <a:pPr lvl="3"/>
            <a:r>
              <a:rPr lang="fr-CH" sz="1400" dirty="0"/>
              <a:t>Communes: Avry, Belfaux, Corminboeuf, Cottens, Fribourg, Givisiez, Granges-Paccot, Grolley, Hauterive, La Sonnaz, Marly, Matran, Neyruz, Pierrafortscha, Villars-sur-Glâne, Düdingen, St. </a:t>
            </a:r>
            <a:r>
              <a:rPr lang="fr-CH" sz="1400" dirty="0" err="1"/>
              <a:t>Ursen</a:t>
            </a:r>
            <a:r>
              <a:rPr lang="fr-CH" sz="1400" dirty="0"/>
              <a:t>, </a:t>
            </a:r>
            <a:r>
              <a:rPr lang="fr-CH" sz="1400" dirty="0" err="1"/>
              <a:t>Tentlingen</a:t>
            </a:r>
            <a:r>
              <a:rPr lang="fr-CH" sz="1400" dirty="0"/>
              <a:t>, Giffers, </a:t>
            </a:r>
            <a:r>
              <a:rPr lang="fr-CH" sz="1400" dirty="0" err="1"/>
              <a:t>Tafers</a:t>
            </a:r>
            <a:r>
              <a:rPr lang="fr-CH" sz="1400" dirty="0"/>
              <a:t>, </a:t>
            </a:r>
            <a:r>
              <a:rPr lang="fr-CH" sz="1400" dirty="0">
                <a:solidFill>
                  <a:srgbClr val="FF0000"/>
                </a:solidFill>
              </a:rPr>
              <a:t>Courtepin et Misery-Courtion</a:t>
            </a:r>
            <a:r>
              <a:rPr lang="fr-CH" sz="1400" dirty="0"/>
              <a:t>. </a:t>
            </a:r>
          </a:p>
        </p:txBody>
      </p:sp>
      <p:sp>
        <p:nvSpPr>
          <p:cNvPr id="2" name="Text Placeholder 27">
            <a:extLst>
              <a:ext uri="{FF2B5EF4-FFF2-40B4-BE49-F238E27FC236}">
                <a16:creationId xmlns:a16="http://schemas.microsoft.com/office/drawing/2014/main" id="{C14461D8-BC78-9B97-21BD-E188DA99A20D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609600" y="3486908"/>
            <a:ext cx="10989733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fr-CH" dirty="0"/>
          </a:p>
          <a:p>
            <a:pPr lvl="1"/>
            <a:r>
              <a:rPr lang="de-DE" dirty="0"/>
              <a:t>Terminologische Präzisierungen</a:t>
            </a:r>
          </a:p>
          <a:p>
            <a:pPr lvl="2"/>
            <a:r>
              <a:rPr lang="de-DE" dirty="0"/>
              <a:t>Als </a:t>
            </a:r>
            <a:r>
              <a:rPr lang="de-DE" i="1" dirty="0"/>
              <a:t>Perimeter des</a:t>
            </a:r>
            <a:r>
              <a:rPr lang="de-DE" dirty="0"/>
              <a:t> </a:t>
            </a:r>
            <a:r>
              <a:rPr lang="de-DE" i="1" dirty="0"/>
              <a:t>Staatsrats </a:t>
            </a:r>
            <a:r>
              <a:rPr lang="de-DE" dirty="0"/>
              <a:t>oder </a:t>
            </a:r>
            <a:r>
              <a:rPr lang="de-DE" i="1" dirty="0"/>
              <a:t>kantonaler Perimeter</a:t>
            </a:r>
            <a:r>
              <a:rPr lang="de-DE" dirty="0"/>
              <a:t> gilt der Kreis der Gemeinden, die der Staatsrat im SRB 2023-15e vom 10. Januar 2023 in Anwendung von Artikel 8 Abs. 1 </a:t>
            </a:r>
            <a:r>
              <a:rPr lang="de-DE" dirty="0" err="1"/>
              <a:t>AggG</a:t>
            </a:r>
            <a:r>
              <a:rPr lang="de-DE" dirty="0"/>
              <a:t> bezeichnet hat. </a:t>
            </a:r>
          </a:p>
          <a:p>
            <a:pPr lvl="3"/>
            <a:r>
              <a:rPr lang="de-DE" sz="1200" dirty="0"/>
              <a:t>Gemeinden: </a:t>
            </a:r>
            <a:r>
              <a:rPr lang="de-DE" sz="1200" dirty="0" err="1"/>
              <a:t>Avry</a:t>
            </a:r>
            <a:r>
              <a:rPr lang="de-DE" sz="1200" dirty="0"/>
              <a:t>, </a:t>
            </a:r>
            <a:r>
              <a:rPr lang="de-DE" sz="1200" dirty="0" err="1"/>
              <a:t>Belfaux</a:t>
            </a:r>
            <a:r>
              <a:rPr lang="de-DE" sz="1200" dirty="0"/>
              <a:t>, Corminboeuf, </a:t>
            </a:r>
            <a:r>
              <a:rPr lang="de-DE" sz="1200" dirty="0" err="1"/>
              <a:t>Cottens</a:t>
            </a:r>
            <a:r>
              <a:rPr lang="de-DE" sz="1200" dirty="0"/>
              <a:t>, Freiburg, Givisiez, Granges-</a:t>
            </a:r>
            <a:r>
              <a:rPr lang="de-DE" sz="1200" dirty="0" err="1"/>
              <a:t>Paccot</a:t>
            </a:r>
            <a:r>
              <a:rPr lang="de-DE" sz="1200" dirty="0"/>
              <a:t>, </a:t>
            </a:r>
            <a:r>
              <a:rPr lang="de-DE" sz="1200" dirty="0" err="1"/>
              <a:t>Grolley</a:t>
            </a:r>
            <a:r>
              <a:rPr lang="de-DE" sz="1200" dirty="0"/>
              <a:t>, </a:t>
            </a:r>
            <a:r>
              <a:rPr lang="de-DE" sz="1200" dirty="0" err="1"/>
              <a:t>Hauterive</a:t>
            </a:r>
            <a:r>
              <a:rPr lang="de-DE" sz="1200" dirty="0"/>
              <a:t>, La </a:t>
            </a:r>
            <a:r>
              <a:rPr lang="de-DE" sz="1200" dirty="0" err="1"/>
              <a:t>Sonnaz</a:t>
            </a:r>
            <a:r>
              <a:rPr lang="de-DE" sz="1200" dirty="0"/>
              <a:t>, Marly, </a:t>
            </a:r>
            <a:r>
              <a:rPr lang="de-DE" sz="1200" dirty="0" err="1"/>
              <a:t>Matran</a:t>
            </a:r>
            <a:r>
              <a:rPr lang="de-DE" sz="1200" dirty="0"/>
              <a:t>, </a:t>
            </a:r>
            <a:r>
              <a:rPr lang="de-DE" sz="1200" dirty="0" err="1"/>
              <a:t>Neyruz</a:t>
            </a:r>
            <a:r>
              <a:rPr lang="de-DE" sz="1200" dirty="0"/>
              <a:t>, </a:t>
            </a:r>
            <a:r>
              <a:rPr lang="de-DE" sz="1200" dirty="0" err="1"/>
              <a:t>Pierrafortscha</a:t>
            </a:r>
            <a:r>
              <a:rPr lang="de-DE" sz="1200" dirty="0"/>
              <a:t>, Villars-sur-Glâne, Düdingen, St. </a:t>
            </a:r>
            <a:r>
              <a:rPr lang="de-DE" sz="1200" dirty="0" err="1"/>
              <a:t>Ursen</a:t>
            </a:r>
            <a:r>
              <a:rPr lang="de-DE" sz="1200" dirty="0"/>
              <a:t>, </a:t>
            </a:r>
            <a:r>
              <a:rPr lang="de-DE" sz="1200" dirty="0" err="1"/>
              <a:t>Tentlingen</a:t>
            </a:r>
            <a:r>
              <a:rPr lang="de-DE" sz="1200" dirty="0"/>
              <a:t>, </a:t>
            </a:r>
            <a:r>
              <a:rPr lang="de-DE" sz="1200" dirty="0" err="1"/>
              <a:t>Giffers</a:t>
            </a:r>
            <a:r>
              <a:rPr lang="de-DE" sz="1200" dirty="0"/>
              <a:t>, </a:t>
            </a:r>
            <a:r>
              <a:rPr lang="de-DE" sz="1200" dirty="0" err="1"/>
              <a:t>Tafers</a:t>
            </a:r>
            <a:r>
              <a:rPr lang="de-DE" sz="1200" dirty="0"/>
              <a:t>, </a:t>
            </a:r>
            <a:r>
              <a:rPr lang="de-DE" sz="1200" dirty="0">
                <a:solidFill>
                  <a:srgbClr val="FF0000"/>
                </a:solidFill>
              </a:rPr>
              <a:t>Courtepin und Misery-Courtion</a:t>
            </a:r>
            <a:r>
              <a:rPr lang="de-DE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66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0" imgH="0" progId="">
                  <p:embed/>
                </p:oleObj>
              </mc:Choice>
              <mc:Fallback>
                <p:oleObj name="think-cell Slide" r:id="rId4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6644E028-10E0-2CDF-F75C-C22835F0D7F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5"/>
          <a:srcRect l="2951" t="8872" r="2951" b="5212"/>
          <a:stretch/>
        </p:blipFill>
        <p:spPr>
          <a:xfrm>
            <a:off x="2360050" y="1150784"/>
            <a:ext cx="7488832" cy="4835397"/>
          </a:xfrm>
          <a:prstGeom prst="rect">
            <a:avLst/>
          </a:prstGeom>
        </p:spPr>
      </p:pic>
      <p:sp>
        <p:nvSpPr>
          <p:cNvPr id="9" name="Titel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1"/>
            <a:ext cx="10989733" cy="1423467"/>
          </a:xfrm>
        </p:spPr>
        <p:txBody>
          <a:bodyPr/>
          <a:lstStyle/>
          <a:p>
            <a:r>
              <a:rPr lang="fr-CH" sz="2800" i="1" dirty="0"/>
              <a:t>Périmètre du Conseil d’Etat ou périmètre cantonal / </a:t>
            </a:r>
            <a:r>
              <a:rPr lang="de-DE" sz="2800" i="1" dirty="0"/>
              <a:t>Perimeter des Staatsrats oder kantonaler Perimeter</a:t>
            </a:r>
            <a:br>
              <a:rPr lang="fr-CH" dirty="0">
                <a:latin typeface="Arial" charset="0"/>
              </a:rPr>
            </a:br>
            <a:r>
              <a:rPr lang="fr-CH" dirty="0">
                <a:latin typeface="Arial" charset="0"/>
              </a:rPr>
              <a:t>—</a:t>
            </a:r>
            <a:endParaRPr lang="fr-CH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9662665-9B97-0BF3-FAC9-3F7151E4D2AC}"/>
              </a:ext>
            </a:extLst>
          </p:cNvPr>
          <p:cNvSpPr txBox="1"/>
          <p:nvPr/>
        </p:nvSpPr>
        <p:spPr>
          <a:xfrm>
            <a:off x="10066569" y="5986181"/>
            <a:ext cx="1562928" cy="2178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fr-CH" sz="1200" dirty="0"/>
              <a:t>Carte: Etat de Fribourg</a:t>
            </a:r>
          </a:p>
        </p:txBody>
      </p:sp>
    </p:spTree>
    <p:extLst>
      <p:ext uri="{BB962C8B-B14F-4D97-AF65-F5344CB8AC3E}">
        <p14:creationId xmlns:p14="http://schemas.microsoft.com/office/powerpoint/2010/main" val="358479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1"/>
            <a:ext cx="10989733" cy="474489"/>
          </a:xfrm>
        </p:spPr>
        <p:txBody>
          <a:bodyPr/>
          <a:lstStyle/>
          <a:p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22886" y="1052736"/>
            <a:ext cx="10989733" cy="4154984"/>
          </a:xfrm>
        </p:spPr>
        <p:txBody>
          <a:bodyPr/>
          <a:lstStyle/>
          <a:p>
            <a:pPr lvl="1"/>
            <a:endParaRPr lang="fr-CH" dirty="0"/>
          </a:p>
          <a:p>
            <a:pPr lvl="1"/>
            <a:r>
              <a:rPr lang="fr-CH" dirty="0"/>
              <a:t>Distinction fondamentale entre deux processus</a:t>
            </a:r>
          </a:p>
          <a:p>
            <a:pPr lvl="2"/>
            <a:r>
              <a:rPr lang="fr-CH" dirty="0"/>
              <a:t>Le projet d’agglomération de 5</a:t>
            </a:r>
            <a:r>
              <a:rPr lang="fr-CH" baseline="30000" dirty="0"/>
              <a:t>ème</a:t>
            </a:r>
            <a:r>
              <a:rPr lang="fr-CH" dirty="0"/>
              <a:t> génération (PA5)</a:t>
            </a:r>
          </a:p>
          <a:p>
            <a:pPr lvl="2"/>
            <a:r>
              <a:rPr lang="fr-CH" dirty="0"/>
              <a:t>La constitution de la nouvelle association de communes prévue par la </a:t>
            </a:r>
            <a:r>
              <a:rPr lang="fr-CH" dirty="0" err="1"/>
              <a:t>LAgg</a:t>
            </a:r>
            <a:endParaRPr lang="fr-CH" dirty="0"/>
          </a:p>
          <a:p>
            <a:pPr lvl="2"/>
            <a:endParaRPr lang="fr-CH" dirty="0"/>
          </a:p>
          <a:p>
            <a:pPr lvl="1"/>
            <a:r>
              <a:rPr lang="de-DE" dirty="0">
                <a:cs typeface="+mn-cs"/>
              </a:rPr>
              <a:t>Grundlegende Unterscheidung zwischen zwei Prozessen</a:t>
            </a:r>
          </a:p>
          <a:p>
            <a:pPr lvl="2"/>
            <a:r>
              <a:rPr lang="de-DE" dirty="0"/>
              <a:t>Das Agglomerationsprogramm der 5. Generation (AP5)</a:t>
            </a:r>
          </a:p>
          <a:p>
            <a:pPr lvl="2"/>
            <a:r>
              <a:rPr lang="de-DE" dirty="0"/>
              <a:t>Die Gründung des neuen Gemeindeverbandes, der im </a:t>
            </a:r>
            <a:r>
              <a:rPr lang="de-DE" dirty="0" err="1"/>
              <a:t>AggG</a:t>
            </a:r>
            <a:r>
              <a:rPr lang="de-DE" dirty="0"/>
              <a:t> vorgesehen ist</a:t>
            </a:r>
          </a:p>
          <a:p>
            <a:pPr lvl="2"/>
            <a:endParaRPr lang="fr-CH" dirty="0"/>
          </a:p>
          <a:p>
            <a:pPr lvl="2"/>
            <a:endParaRPr lang="fr-CH" dirty="0"/>
          </a:p>
          <a:p>
            <a:pPr marL="1587" lvl="1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769457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.UaF6MhqEmLXEisDb1_j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.UaF6MhqEmLXEisDb1_j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.UaF6MhqEmLXEisDb1_j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.UaF6MhqEmLXEisDb1_j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ETAq3g20aeJpViTecVK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z3CXThVUyETQcLPoMTA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heme/theme1.xml><?xml version="1.0" encoding="utf-8"?>
<a:theme xmlns:a="http://schemas.openxmlformats.org/drawingml/2006/main" name="pp_etat_de_fribourg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dèle PowerPoint FR.potx  -  Lecture seule" id="{4CB36493-F11A-4017-B788-8B209F2F8001}" vid="{AE7FA2FE-4838-4C3B-A227-0E859F47F8D3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8D7062C7C2AF45BA1B141BA01F4E52" ma:contentTypeVersion="6" ma:contentTypeDescription="Crée un document." ma:contentTypeScope="" ma:versionID="538ca1787203063244a5125eedea66b2">
  <xsd:schema xmlns:xsd="http://www.w3.org/2001/XMLSchema" xmlns:xs="http://www.w3.org/2001/XMLSchema" xmlns:p="http://schemas.microsoft.com/office/2006/metadata/properties" xmlns:ns3="d7094e4a-7234-4bfd-a3f9-0da4f74c6347" xmlns:ns4="0ddd7105-be4f-4926-b874-0a802b9e6631" targetNamespace="http://schemas.microsoft.com/office/2006/metadata/properties" ma:root="true" ma:fieldsID="a3ef96efec05aff5cf96b7f98d00ea94" ns3:_="" ns4:_="">
    <xsd:import namespace="d7094e4a-7234-4bfd-a3f9-0da4f74c6347"/>
    <xsd:import namespace="0ddd7105-be4f-4926-b874-0a802b9e66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94e4a-7234-4bfd-a3f9-0da4f74c6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d7105-be4f-4926-b874-0a802b9e66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C32B49-0A17-494A-9080-32B7FC99843E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0ddd7105-be4f-4926-b874-0a802b9e6631"/>
    <ds:schemaRef ds:uri="http://schemas.openxmlformats.org/package/2006/metadata/core-properties"/>
    <ds:schemaRef ds:uri="d7094e4a-7234-4bfd-a3f9-0da4f74c6347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FDBBE9F-72D2-4A32-AB0D-AD5EF45E06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094e4a-7234-4bfd-a3f9-0da4f74c6347"/>
    <ds:schemaRef ds:uri="0ddd7105-be4f-4926-b874-0a802b9e66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0E3240-1F8E-489F-AE45-3F1E579473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 PowerPoint FR</Template>
  <TotalTime>0</TotalTime>
  <Words>2035</Words>
  <Application>Microsoft Office PowerPoint</Application>
  <PresentationFormat>Grand écran</PresentationFormat>
  <Paragraphs>238</Paragraphs>
  <Slides>23</Slides>
  <Notes>23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Lucida Grande</vt:lpstr>
      <vt:lpstr>Wingdings</vt:lpstr>
      <vt:lpstr>pp_etat_de_fribourg</vt:lpstr>
      <vt:lpstr>Conception personnalisée</vt:lpstr>
      <vt:lpstr>think-cell Slide</vt:lpstr>
      <vt:lpstr>Acrobat Document</vt:lpstr>
      <vt:lpstr>Soirée d’information  Informationsabend —</vt:lpstr>
      <vt:lpstr>Introduction —</vt:lpstr>
      <vt:lpstr>Présentation PowerPoint</vt:lpstr>
      <vt:lpstr>3. Agglomeration Freiburg / Agglomération de Fribourg                      —</vt:lpstr>
      <vt:lpstr>4. Die neue Agglomeration Freiburg /  La nouvelle agglomération de Fribourg                         —</vt:lpstr>
      <vt:lpstr>Périmètre fédéral ou périmètre VACo / Eidgenössischer Perimeter oder BeSA-Perimeter —</vt:lpstr>
      <vt:lpstr>4. Die neue Agglomeration Freiburg /  La nouvelle agglomération de Fribourg                         —</vt:lpstr>
      <vt:lpstr>Périmètre du Conseil d’Etat ou périmètre cantonal / Perimeter des Staatsrats oder kantonaler Perimeter —</vt:lpstr>
      <vt:lpstr>—</vt:lpstr>
      <vt:lpstr>4. Die neue Agglomeration Freiburg /  La nouvelle agglomération de Fribourg                         —</vt:lpstr>
      <vt:lpstr>4. Die neue Agglomeration Freiburg /  La nouvelle agglomération de Fribourg                         —</vt:lpstr>
      <vt:lpstr>4. Die neue Agglomeration Freiburg /  La nouvelle agglomération de Fribourg                         —</vt:lpstr>
      <vt:lpstr>4. Die neue Agglomeration Freiburg /  La nouvelle agglomération de Fribourg                         —</vt:lpstr>
      <vt:lpstr>4. Die neue Agglomeration Freiburg /  La nouvelle agglomération de Fribourg                         —</vt:lpstr>
      <vt:lpstr>5. Agglomerationsprogramm / Projets d’agglomération    —</vt:lpstr>
      <vt:lpstr>5. Agglomerationsprogramm / Projets d’agglomération    —</vt:lpstr>
      <vt:lpstr>5. Agglomerationsprogramm / Projets d’agglomération    —</vt:lpstr>
      <vt:lpstr>5. Agglomerationsprogramm / Projets d’agglomération    —</vt:lpstr>
      <vt:lpstr>5. Agglomerationsprogramm / Projets d’agglomération    —</vt:lpstr>
      <vt:lpstr>5. Agglomerationsprogramm / Projets d’agglomération    —</vt:lpstr>
      <vt:lpstr>5. Agglomerationsprogramm / Projets d’agglomération    —</vt:lpstr>
      <vt:lpstr>6. Conclusion / Schlussfolgerung —</vt:lpstr>
      <vt:lpstr>7. Fragen / Questions 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PA5/mise en œuvre LAgg  Séance d’information  —</dc:title>
  <dc:creator>Loup Matthieu</dc:creator>
  <cp:lastModifiedBy>Graden Lise-Marie</cp:lastModifiedBy>
  <cp:revision>33</cp:revision>
  <cp:lastPrinted>2023-04-27T14:11:35Z</cp:lastPrinted>
  <dcterms:created xsi:type="dcterms:W3CDTF">2023-04-25T11:26:21Z</dcterms:created>
  <dcterms:modified xsi:type="dcterms:W3CDTF">2023-10-10T16:23:55Z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0x010100418D7062C7C2AF45BA1B141BA01F4E52</vt:lpwstr>
  </property>
</Properties>
</file>